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256" r:id="rId2"/>
    <p:sldId id="297" r:id="rId3"/>
    <p:sldId id="260" r:id="rId4"/>
    <p:sldId id="261" r:id="rId5"/>
    <p:sldId id="258" r:id="rId6"/>
    <p:sldId id="277" r:id="rId7"/>
    <p:sldId id="285" r:id="rId8"/>
    <p:sldId id="257" r:id="rId9"/>
    <p:sldId id="299" r:id="rId10"/>
    <p:sldId id="276" r:id="rId11"/>
    <p:sldId id="300" r:id="rId12"/>
    <p:sldId id="264" r:id="rId13"/>
    <p:sldId id="279" r:id="rId14"/>
    <p:sldId id="262" r:id="rId15"/>
    <p:sldId id="301" r:id="rId16"/>
    <p:sldId id="302" r:id="rId17"/>
    <p:sldId id="303" r:id="rId18"/>
    <p:sldId id="268" r:id="rId19"/>
    <p:sldId id="278" r:id="rId20"/>
    <p:sldId id="294" r:id="rId21"/>
    <p:sldId id="295" r:id="rId22"/>
    <p:sldId id="287" r:id="rId23"/>
    <p:sldId id="292" r:id="rId24"/>
    <p:sldId id="267" r:id="rId25"/>
    <p:sldId id="266" r:id="rId26"/>
    <p:sldId id="296" r:id="rId27"/>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4639" autoAdjust="0"/>
  </p:normalViewPr>
  <p:slideViewPr>
    <p:cSldViewPr>
      <p:cViewPr varScale="1">
        <p:scale>
          <a:sx n="116" d="100"/>
          <a:sy n="116" d="100"/>
        </p:scale>
        <p:origin x="-1494"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8" d="100"/>
          <a:sy n="88" d="100"/>
        </p:scale>
        <p:origin x="-3696" y="-11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baseline="0">
                <a:latin typeface="Corbel" pitchFamily="34" charset="0"/>
              </a:rPr>
              <a:t>Off-Road Travel Season Lengths </a:t>
            </a:r>
          </a:p>
          <a:p>
            <a:pPr>
              <a:defRPr/>
            </a:pPr>
            <a:r>
              <a:rPr lang="en-US" baseline="0">
                <a:latin typeface="Corbel" pitchFamily="34" charset="0"/>
              </a:rPr>
              <a:t>by Tundra Opening Area</a:t>
            </a:r>
          </a:p>
        </c:rich>
      </c:tx>
      <c:layout/>
      <c:overlay val="0"/>
    </c:title>
    <c:autoTitleDeleted val="0"/>
    <c:plotArea>
      <c:layout/>
      <c:barChart>
        <c:barDir val="col"/>
        <c:grouping val="clustered"/>
        <c:varyColors val="0"/>
        <c:ser>
          <c:idx val="0"/>
          <c:order val="0"/>
          <c:tx>
            <c:strRef>
              <c:f>Graph!$B$4</c:f>
              <c:strCache>
                <c:ptCount val="1"/>
                <c:pt idx="0">
                  <c:v>Eastern Coastal</c:v>
                </c:pt>
              </c:strCache>
            </c:strRef>
          </c:tx>
          <c:spPr>
            <a:ln w="25400"/>
          </c:spPr>
          <c:invertIfNegative val="0"/>
          <c:trendline>
            <c:spPr>
              <a:ln>
                <a:solidFill>
                  <a:schemeClr val="accent1"/>
                </a:solidFill>
                <a:prstDash val="dash"/>
              </a:ln>
            </c:spPr>
            <c:trendlineType val="linear"/>
            <c:dispRSqr val="0"/>
            <c:dispEq val="0"/>
          </c:trendline>
          <c:cat>
            <c:strRef>
              <c:f>Graph!$A$4:$A$16</c:f>
              <c:strCache>
                <c:ptCount val="13"/>
                <c:pt idx="0">
                  <c:v>2002/2003</c:v>
                </c:pt>
                <c:pt idx="1">
                  <c:v>2003/2004*</c:v>
                </c:pt>
                <c:pt idx="2">
                  <c:v>2004*/2005</c:v>
                </c:pt>
                <c:pt idx="3">
                  <c:v>2005/2006</c:v>
                </c:pt>
                <c:pt idx="4">
                  <c:v>2006/2007</c:v>
                </c:pt>
                <c:pt idx="5">
                  <c:v>2007/2008*</c:v>
                </c:pt>
                <c:pt idx="6">
                  <c:v>2008*/2009</c:v>
                </c:pt>
                <c:pt idx="7">
                  <c:v>2009/2010</c:v>
                </c:pt>
                <c:pt idx="8">
                  <c:v>2010/2011</c:v>
                </c:pt>
                <c:pt idx="9">
                  <c:v>2011/2012*</c:v>
                </c:pt>
                <c:pt idx="10">
                  <c:v>2012*/2013</c:v>
                </c:pt>
                <c:pt idx="11">
                  <c:v>2013/2014</c:v>
                </c:pt>
                <c:pt idx="12">
                  <c:v>2014/2015</c:v>
                </c:pt>
              </c:strCache>
            </c:strRef>
          </c:cat>
          <c:val>
            <c:numRef>
              <c:f>Graph!$E$4:$E$16</c:f>
              <c:numCache>
                <c:formatCode>General</c:formatCode>
                <c:ptCount val="13"/>
                <c:pt idx="0">
                  <c:v>112</c:v>
                </c:pt>
                <c:pt idx="1">
                  <c:v>142</c:v>
                </c:pt>
                <c:pt idx="2">
                  <c:v>160</c:v>
                </c:pt>
                <c:pt idx="3">
                  <c:v>157</c:v>
                </c:pt>
                <c:pt idx="4">
                  <c:v>97</c:v>
                </c:pt>
                <c:pt idx="5">
                  <c:v>122</c:v>
                </c:pt>
                <c:pt idx="6">
                  <c:v>119</c:v>
                </c:pt>
                <c:pt idx="7">
                  <c:v>136</c:v>
                </c:pt>
                <c:pt idx="8">
                  <c:v>132</c:v>
                </c:pt>
                <c:pt idx="9">
                  <c:v>108</c:v>
                </c:pt>
                <c:pt idx="10">
                  <c:v>131</c:v>
                </c:pt>
                <c:pt idx="11" formatCode="0">
                  <c:v>136</c:v>
                </c:pt>
                <c:pt idx="12" formatCode="0">
                  <c:v>139</c:v>
                </c:pt>
              </c:numCache>
            </c:numRef>
          </c:val>
        </c:ser>
        <c:ser>
          <c:idx val="3"/>
          <c:order val="1"/>
          <c:tx>
            <c:strRef>
              <c:f>Graph!$B$46</c:f>
              <c:strCache>
                <c:ptCount val="1"/>
                <c:pt idx="0">
                  <c:v>Western Coastal</c:v>
                </c:pt>
              </c:strCache>
            </c:strRef>
          </c:tx>
          <c:spPr>
            <a:ln w="25400"/>
          </c:spPr>
          <c:invertIfNegative val="0"/>
          <c:trendline>
            <c:spPr>
              <a:ln>
                <a:solidFill>
                  <a:schemeClr val="accent4"/>
                </a:solidFill>
                <a:prstDash val="dash"/>
              </a:ln>
            </c:spPr>
            <c:trendlineType val="linear"/>
            <c:dispRSqr val="0"/>
            <c:dispEq val="0"/>
          </c:trendline>
          <c:cat>
            <c:strRef>
              <c:f>Graph!$A$4:$A$16</c:f>
              <c:strCache>
                <c:ptCount val="13"/>
                <c:pt idx="0">
                  <c:v>2002/2003</c:v>
                </c:pt>
                <c:pt idx="1">
                  <c:v>2003/2004*</c:v>
                </c:pt>
                <c:pt idx="2">
                  <c:v>2004*/2005</c:v>
                </c:pt>
                <c:pt idx="3">
                  <c:v>2005/2006</c:v>
                </c:pt>
                <c:pt idx="4">
                  <c:v>2006/2007</c:v>
                </c:pt>
                <c:pt idx="5">
                  <c:v>2007/2008*</c:v>
                </c:pt>
                <c:pt idx="6">
                  <c:v>2008*/2009</c:v>
                </c:pt>
                <c:pt idx="7">
                  <c:v>2009/2010</c:v>
                </c:pt>
                <c:pt idx="8">
                  <c:v>2010/2011</c:v>
                </c:pt>
                <c:pt idx="9">
                  <c:v>2011/2012*</c:v>
                </c:pt>
                <c:pt idx="10">
                  <c:v>2012*/2013</c:v>
                </c:pt>
                <c:pt idx="11">
                  <c:v>2013/2014</c:v>
                </c:pt>
                <c:pt idx="12">
                  <c:v>2014/2015</c:v>
                </c:pt>
              </c:strCache>
            </c:strRef>
          </c:cat>
          <c:val>
            <c:numRef>
              <c:f>Graph!$E$46:$E$58</c:f>
              <c:numCache>
                <c:formatCode>General</c:formatCode>
                <c:ptCount val="13"/>
                <c:pt idx="0">
                  <c:v>122</c:v>
                </c:pt>
                <c:pt idx="1">
                  <c:v>126</c:v>
                </c:pt>
                <c:pt idx="2">
                  <c:v>154</c:v>
                </c:pt>
                <c:pt idx="3">
                  <c:v>157</c:v>
                </c:pt>
                <c:pt idx="4">
                  <c:v>97</c:v>
                </c:pt>
                <c:pt idx="5">
                  <c:v>141</c:v>
                </c:pt>
                <c:pt idx="6">
                  <c:v>119</c:v>
                </c:pt>
                <c:pt idx="7">
                  <c:v>147</c:v>
                </c:pt>
                <c:pt idx="8">
                  <c:v>133</c:v>
                </c:pt>
                <c:pt idx="9">
                  <c:v>132</c:v>
                </c:pt>
                <c:pt idx="10">
                  <c:v>130</c:v>
                </c:pt>
                <c:pt idx="11" formatCode="0">
                  <c:v>136</c:v>
                </c:pt>
                <c:pt idx="12" formatCode="0">
                  <c:v>145</c:v>
                </c:pt>
              </c:numCache>
            </c:numRef>
          </c:val>
        </c:ser>
        <c:ser>
          <c:idx val="1"/>
          <c:order val="2"/>
          <c:tx>
            <c:strRef>
              <c:f>Graph!$B$18</c:f>
              <c:strCache>
                <c:ptCount val="1"/>
                <c:pt idx="0">
                  <c:v>Lower Foothills</c:v>
                </c:pt>
              </c:strCache>
            </c:strRef>
          </c:tx>
          <c:spPr>
            <a:ln w="25400"/>
          </c:spPr>
          <c:invertIfNegative val="0"/>
          <c:trendline>
            <c:spPr>
              <a:ln>
                <a:solidFill>
                  <a:schemeClr val="accent2"/>
                </a:solidFill>
                <a:prstDash val="dash"/>
              </a:ln>
            </c:spPr>
            <c:trendlineType val="linear"/>
            <c:dispRSqr val="0"/>
            <c:dispEq val="0"/>
          </c:trendline>
          <c:cat>
            <c:strRef>
              <c:f>Graph!$A$4:$A$16</c:f>
              <c:strCache>
                <c:ptCount val="13"/>
                <c:pt idx="0">
                  <c:v>2002/2003</c:v>
                </c:pt>
                <c:pt idx="1">
                  <c:v>2003/2004*</c:v>
                </c:pt>
                <c:pt idx="2">
                  <c:v>2004*/2005</c:v>
                </c:pt>
                <c:pt idx="3">
                  <c:v>2005/2006</c:v>
                </c:pt>
                <c:pt idx="4">
                  <c:v>2006/2007</c:v>
                </c:pt>
                <c:pt idx="5">
                  <c:v>2007/2008*</c:v>
                </c:pt>
                <c:pt idx="6">
                  <c:v>2008*/2009</c:v>
                </c:pt>
                <c:pt idx="7">
                  <c:v>2009/2010</c:v>
                </c:pt>
                <c:pt idx="8">
                  <c:v>2010/2011</c:v>
                </c:pt>
                <c:pt idx="9">
                  <c:v>2011/2012*</c:v>
                </c:pt>
                <c:pt idx="10">
                  <c:v>2012*/2013</c:v>
                </c:pt>
                <c:pt idx="11">
                  <c:v>2013/2014</c:v>
                </c:pt>
                <c:pt idx="12">
                  <c:v>2014/2015</c:v>
                </c:pt>
              </c:strCache>
            </c:strRef>
          </c:cat>
          <c:val>
            <c:numRef>
              <c:f>Graph!$E$18:$E$30</c:f>
              <c:numCache>
                <c:formatCode>General</c:formatCode>
                <c:ptCount val="13"/>
                <c:pt idx="0">
                  <c:v>112</c:v>
                </c:pt>
                <c:pt idx="1">
                  <c:v>106</c:v>
                </c:pt>
                <c:pt idx="2">
                  <c:v>96</c:v>
                </c:pt>
                <c:pt idx="3">
                  <c:v>149</c:v>
                </c:pt>
                <c:pt idx="4">
                  <c:v>126</c:v>
                </c:pt>
                <c:pt idx="5">
                  <c:v>122</c:v>
                </c:pt>
                <c:pt idx="6">
                  <c:v>101</c:v>
                </c:pt>
                <c:pt idx="7">
                  <c:v>0</c:v>
                </c:pt>
                <c:pt idx="8">
                  <c:v>117</c:v>
                </c:pt>
                <c:pt idx="9">
                  <c:v>77</c:v>
                </c:pt>
                <c:pt idx="10">
                  <c:v>117</c:v>
                </c:pt>
                <c:pt idx="11" formatCode="0">
                  <c:v>61</c:v>
                </c:pt>
                <c:pt idx="12" formatCode="0">
                  <c:v>62</c:v>
                </c:pt>
              </c:numCache>
            </c:numRef>
          </c:val>
        </c:ser>
        <c:ser>
          <c:idx val="2"/>
          <c:order val="3"/>
          <c:tx>
            <c:strRef>
              <c:f>Graph!$B$32</c:f>
              <c:strCache>
                <c:ptCount val="1"/>
                <c:pt idx="0">
                  <c:v>Upper Foothills</c:v>
                </c:pt>
              </c:strCache>
            </c:strRef>
          </c:tx>
          <c:spPr>
            <a:ln w="25400"/>
          </c:spPr>
          <c:invertIfNegative val="0"/>
          <c:trendline>
            <c:spPr>
              <a:ln>
                <a:solidFill>
                  <a:schemeClr val="accent3"/>
                </a:solidFill>
                <a:prstDash val="dash"/>
              </a:ln>
            </c:spPr>
            <c:trendlineType val="linear"/>
            <c:dispRSqr val="0"/>
            <c:dispEq val="0"/>
          </c:trendline>
          <c:cat>
            <c:strRef>
              <c:f>Graph!$A$4:$A$16</c:f>
              <c:strCache>
                <c:ptCount val="13"/>
                <c:pt idx="0">
                  <c:v>2002/2003</c:v>
                </c:pt>
                <c:pt idx="1">
                  <c:v>2003/2004*</c:v>
                </c:pt>
                <c:pt idx="2">
                  <c:v>2004*/2005</c:v>
                </c:pt>
                <c:pt idx="3">
                  <c:v>2005/2006</c:v>
                </c:pt>
                <c:pt idx="4">
                  <c:v>2006/2007</c:v>
                </c:pt>
                <c:pt idx="5">
                  <c:v>2007/2008*</c:v>
                </c:pt>
                <c:pt idx="6">
                  <c:v>2008*/2009</c:v>
                </c:pt>
                <c:pt idx="7">
                  <c:v>2009/2010</c:v>
                </c:pt>
                <c:pt idx="8">
                  <c:v>2010/2011</c:v>
                </c:pt>
                <c:pt idx="9">
                  <c:v>2011/2012*</c:v>
                </c:pt>
                <c:pt idx="10">
                  <c:v>2012*/2013</c:v>
                </c:pt>
                <c:pt idx="11">
                  <c:v>2013/2014</c:v>
                </c:pt>
                <c:pt idx="12">
                  <c:v>2014/2015</c:v>
                </c:pt>
              </c:strCache>
            </c:strRef>
          </c:cat>
          <c:val>
            <c:numRef>
              <c:f>Graph!$E$32:$E$44</c:f>
              <c:numCache>
                <c:formatCode>General</c:formatCode>
                <c:ptCount val="13"/>
                <c:pt idx="0">
                  <c:v>102</c:v>
                </c:pt>
                <c:pt idx="1">
                  <c:v>98</c:v>
                </c:pt>
                <c:pt idx="2">
                  <c:v>96</c:v>
                </c:pt>
                <c:pt idx="3">
                  <c:v>142</c:v>
                </c:pt>
                <c:pt idx="4">
                  <c:v>106</c:v>
                </c:pt>
                <c:pt idx="5">
                  <c:v>131</c:v>
                </c:pt>
                <c:pt idx="6">
                  <c:v>74</c:v>
                </c:pt>
                <c:pt idx="7">
                  <c:v>53</c:v>
                </c:pt>
                <c:pt idx="8">
                  <c:v>94</c:v>
                </c:pt>
                <c:pt idx="9">
                  <c:v>135</c:v>
                </c:pt>
                <c:pt idx="10">
                  <c:v>128</c:v>
                </c:pt>
                <c:pt idx="11" formatCode="0">
                  <c:v>60</c:v>
                </c:pt>
                <c:pt idx="12" formatCode="0">
                  <c:v>0</c:v>
                </c:pt>
              </c:numCache>
            </c:numRef>
          </c:val>
        </c:ser>
        <c:dLbls>
          <c:showLegendKey val="0"/>
          <c:showVal val="0"/>
          <c:showCatName val="0"/>
          <c:showSerName val="0"/>
          <c:showPercent val="0"/>
          <c:showBubbleSize val="0"/>
        </c:dLbls>
        <c:gapWidth val="150"/>
        <c:axId val="40340096"/>
        <c:axId val="40341888"/>
      </c:barChart>
      <c:catAx>
        <c:axId val="40340096"/>
        <c:scaling>
          <c:orientation val="minMax"/>
        </c:scaling>
        <c:delete val="0"/>
        <c:axPos val="b"/>
        <c:minorGridlines/>
        <c:majorTickMark val="none"/>
        <c:minorTickMark val="none"/>
        <c:tickLblPos val="nextTo"/>
        <c:txPr>
          <a:bodyPr/>
          <a:lstStyle/>
          <a:p>
            <a:pPr>
              <a:defRPr baseline="0">
                <a:latin typeface="Corbel" pitchFamily="34" charset="0"/>
              </a:defRPr>
            </a:pPr>
            <a:endParaRPr lang="en-US"/>
          </a:p>
        </c:txPr>
        <c:crossAx val="40341888"/>
        <c:crossesAt val="0"/>
        <c:auto val="1"/>
        <c:lblAlgn val="ctr"/>
        <c:lblOffset val="100"/>
        <c:noMultiLvlLbl val="0"/>
      </c:catAx>
      <c:valAx>
        <c:axId val="40341888"/>
        <c:scaling>
          <c:orientation val="minMax"/>
          <c:min val="0"/>
        </c:scaling>
        <c:delete val="0"/>
        <c:axPos val="l"/>
        <c:majorGridlines/>
        <c:title>
          <c:tx>
            <c:rich>
              <a:bodyPr/>
              <a:lstStyle/>
              <a:p>
                <a:pPr>
                  <a:defRPr sz="1200" baseline="0"/>
                </a:pPr>
                <a:r>
                  <a:rPr lang="en-US" sz="1200" baseline="0"/>
                  <a:t>Number of Days</a:t>
                </a:r>
              </a:p>
            </c:rich>
          </c:tx>
          <c:layout>
            <c:manualLayout>
              <c:xMode val="edge"/>
              <c:yMode val="edge"/>
              <c:x val="1.6359918200408999E-2"/>
              <c:y val="0.38946720492425757"/>
            </c:manualLayout>
          </c:layout>
          <c:overlay val="0"/>
        </c:title>
        <c:numFmt formatCode="General" sourceLinked="1"/>
        <c:majorTickMark val="none"/>
        <c:minorTickMark val="none"/>
        <c:tickLblPos val="nextTo"/>
        <c:txPr>
          <a:bodyPr/>
          <a:lstStyle/>
          <a:p>
            <a:pPr>
              <a:defRPr baseline="0">
                <a:latin typeface="Corbel" pitchFamily="34" charset="0"/>
              </a:defRPr>
            </a:pPr>
            <a:endParaRPr lang="en-US"/>
          </a:p>
        </c:txPr>
        <c:crossAx val="40340096"/>
        <c:crossesAt val="1"/>
        <c:crossBetween val="between"/>
        <c:majorUnit val="10"/>
      </c:valAx>
    </c:plotArea>
    <c:legend>
      <c:legendPos val="r"/>
      <c:layout/>
      <c:overlay val="0"/>
      <c:txPr>
        <a:bodyPr/>
        <a:lstStyle/>
        <a:p>
          <a:pPr>
            <a:defRPr baseline="0">
              <a:latin typeface="Corbel" pitchFamily="34" charset="0"/>
            </a:defRPr>
          </a:pPr>
          <a:endParaRPr lang="en-US"/>
        </a:p>
      </c:txPr>
    </c:legend>
    <c:plotVisOnly val="1"/>
    <c:dispBlanksAs val="gap"/>
    <c:showDLblsOverMax val="0"/>
  </c:chart>
  <c:spPr>
    <a:solidFill>
      <a:schemeClr val="bg1"/>
    </a:solidFill>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AAA99F-D7AB-4DD9-A459-98B8B926EC4D}"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4FE19B61-5FDA-4E9E-89A5-EC30BF2DAB35}">
      <dgm:prSet phldrT="[Text]"/>
      <dgm:spPr/>
      <dgm:t>
        <a:bodyPr/>
        <a:lstStyle/>
        <a:p>
          <a:r>
            <a:rPr lang="en-US" dirty="0" smtClean="0">
              <a:latin typeface="Corbel" panose="020B0503020204020204" pitchFamily="34" charset="0"/>
            </a:rPr>
            <a:t>Winter</a:t>
          </a:r>
          <a:endParaRPr lang="en-US" dirty="0">
            <a:latin typeface="Corbel" panose="020B0503020204020204" pitchFamily="34" charset="0"/>
          </a:endParaRPr>
        </a:p>
      </dgm:t>
    </dgm:pt>
    <dgm:pt modelId="{4B007F3D-E3B3-48A6-AF04-93F8C2F49361}" type="parTrans" cxnId="{A91CE48F-C6AF-4D3E-9488-3CD2CB09D0EF}">
      <dgm:prSet/>
      <dgm:spPr/>
      <dgm:t>
        <a:bodyPr/>
        <a:lstStyle/>
        <a:p>
          <a:endParaRPr lang="en-US"/>
        </a:p>
      </dgm:t>
    </dgm:pt>
    <dgm:pt modelId="{D9A63A8C-660B-4E02-B817-7B5C677D15F0}" type="sibTrans" cxnId="{A91CE48F-C6AF-4D3E-9488-3CD2CB09D0EF}">
      <dgm:prSet/>
      <dgm:spPr/>
      <dgm:t>
        <a:bodyPr/>
        <a:lstStyle/>
        <a:p>
          <a:endParaRPr lang="en-US"/>
        </a:p>
      </dgm:t>
    </dgm:pt>
    <dgm:pt modelId="{11C50938-47FD-4288-876D-14E9F55765CD}">
      <dgm:prSet phldrT="[Text]"/>
      <dgm:spPr/>
      <dgm:t>
        <a:bodyPr/>
        <a:lstStyle/>
        <a:p>
          <a:r>
            <a:rPr lang="en-US" dirty="0" smtClean="0">
              <a:latin typeface="Corbel" panose="020B0503020204020204" pitchFamily="34" charset="0"/>
            </a:rPr>
            <a:t>Soil temperatures and snow depths must meet criteria</a:t>
          </a:r>
          <a:endParaRPr lang="en-US" dirty="0">
            <a:latin typeface="Corbel" panose="020B0503020204020204" pitchFamily="34" charset="0"/>
          </a:endParaRPr>
        </a:p>
      </dgm:t>
    </dgm:pt>
    <dgm:pt modelId="{F43E20E8-0A01-4C17-B608-C326608055CD}" type="parTrans" cxnId="{0C20D9C7-0739-44AA-86A9-6298FF07865C}">
      <dgm:prSet/>
      <dgm:spPr/>
      <dgm:t>
        <a:bodyPr/>
        <a:lstStyle/>
        <a:p>
          <a:endParaRPr lang="en-US"/>
        </a:p>
      </dgm:t>
    </dgm:pt>
    <dgm:pt modelId="{F6128DBB-4081-4E79-8D8B-48DE088275C6}" type="sibTrans" cxnId="{0C20D9C7-0739-44AA-86A9-6298FF07865C}">
      <dgm:prSet/>
      <dgm:spPr/>
      <dgm:t>
        <a:bodyPr/>
        <a:lstStyle/>
        <a:p>
          <a:endParaRPr lang="en-US"/>
        </a:p>
      </dgm:t>
    </dgm:pt>
    <dgm:pt modelId="{C644B6CB-DD5F-4249-A9EF-31CDD24B76D1}">
      <dgm:prSet phldrT="[Text]"/>
      <dgm:spPr/>
      <dgm:t>
        <a:bodyPr/>
        <a:lstStyle/>
        <a:p>
          <a:r>
            <a:rPr lang="en-US" dirty="0" smtClean="0">
              <a:latin typeface="Corbel" panose="020B0503020204020204" pitchFamily="34" charset="0"/>
            </a:rPr>
            <a:t>Any vehicle</a:t>
          </a:r>
          <a:endParaRPr lang="en-US" dirty="0">
            <a:latin typeface="Corbel" panose="020B0503020204020204" pitchFamily="34" charset="0"/>
          </a:endParaRPr>
        </a:p>
      </dgm:t>
    </dgm:pt>
    <dgm:pt modelId="{5DC608BF-C7A6-4AA2-919A-E15D6E1C20A3}" type="parTrans" cxnId="{A1343AF5-4B4A-4998-8B06-7C459BF6F667}">
      <dgm:prSet/>
      <dgm:spPr/>
      <dgm:t>
        <a:bodyPr/>
        <a:lstStyle/>
        <a:p>
          <a:endParaRPr lang="en-US"/>
        </a:p>
      </dgm:t>
    </dgm:pt>
    <dgm:pt modelId="{13711DF2-7AF1-4072-A4CC-A88A28B92F1A}" type="sibTrans" cxnId="{A1343AF5-4B4A-4998-8B06-7C459BF6F667}">
      <dgm:prSet/>
      <dgm:spPr/>
      <dgm:t>
        <a:bodyPr/>
        <a:lstStyle/>
        <a:p>
          <a:endParaRPr lang="en-US"/>
        </a:p>
      </dgm:t>
    </dgm:pt>
    <dgm:pt modelId="{51B232D4-11B1-4213-9DE6-6B87C4FE611E}">
      <dgm:prSet phldrT="[Text]"/>
      <dgm:spPr/>
      <dgm:t>
        <a:bodyPr/>
        <a:lstStyle/>
        <a:p>
          <a:r>
            <a:rPr lang="en-US" dirty="0" smtClean="0">
              <a:latin typeface="Corbel" panose="020B0503020204020204" pitchFamily="34" charset="0"/>
            </a:rPr>
            <a:t>Spring</a:t>
          </a:r>
          <a:endParaRPr lang="en-US" dirty="0">
            <a:latin typeface="Corbel" panose="020B0503020204020204" pitchFamily="34" charset="0"/>
          </a:endParaRPr>
        </a:p>
      </dgm:t>
    </dgm:pt>
    <dgm:pt modelId="{3E9EAB2E-D31D-40A7-BB49-6481363A5E07}" type="parTrans" cxnId="{23BEEB7B-4351-4E9F-B685-3776A530FEEC}">
      <dgm:prSet/>
      <dgm:spPr/>
      <dgm:t>
        <a:bodyPr/>
        <a:lstStyle/>
        <a:p>
          <a:endParaRPr lang="en-US"/>
        </a:p>
      </dgm:t>
    </dgm:pt>
    <dgm:pt modelId="{E34D40A6-F273-4C2C-B797-4A5241AD2689}" type="sibTrans" cxnId="{23BEEB7B-4351-4E9F-B685-3776A530FEEC}">
      <dgm:prSet/>
      <dgm:spPr/>
      <dgm:t>
        <a:bodyPr/>
        <a:lstStyle/>
        <a:p>
          <a:endParaRPr lang="en-US"/>
        </a:p>
      </dgm:t>
    </dgm:pt>
    <dgm:pt modelId="{855B5D43-1A92-4D21-8331-A1E818FB8D15}">
      <dgm:prSet phldrT="[Text]"/>
      <dgm:spPr/>
      <dgm:t>
        <a:bodyPr/>
        <a:lstStyle/>
        <a:p>
          <a:r>
            <a:rPr lang="en-US" dirty="0" smtClean="0">
              <a:latin typeface="Corbel" panose="020B0503020204020204" pitchFamily="34" charset="0"/>
            </a:rPr>
            <a:t>No off-road travel from close of winter travel season until July 15</a:t>
          </a:r>
          <a:endParaRPr lang="en-US" dirty="0">
            <a:latin typeface="Corbel" panose="020B0503020204020204" pitchFamily="34" charset="0"/>
          </a:endParaRPr>
        </a:p>
      </dgm:t>
    </dgm:pt>
    <dgm:pt modelId="{76C12872-1587-4C3D-B492-30F072AEA047}" type="parTrans" cxnId="{F201FAFD-C49F-41B6-8FDD-C377880A1A3F}">
      <dgm:prSet/>
      <dgm:spPr/>
      <dgm:t>
        <a:bodyPr/>
        <a:lstStyle/>
        <a:p>
          <a:endParaRPr lang="en-US"/>
        </a:p>
      </dgm:t>
    </dgm:pt>
    <dgm:pt modelId="{3C3924AF-CBE4-4408-A8BA-19C067CD4DF4}" type="sibTrans" cxnId="{F201FAFD-C49F-41B6-8FDD-C377880A1A3F}">
      <dgm:prSet/>
      <dgm:spPr/>
      <dgm:t>
        <a:bodyPr/>
        <a:lstStyle/>
        <a:p>
          <a:endParaRPr lang="en-US"/>
        </a:p>
      </dgm:t>
    </dgm:pt>
    <dgm:pt modelId="{310A9E42-E9E3-4A20-B361-B6F7C5936383}">
      <dgm:prSet phldrT="[Text]"/>
      <dgm:spPr/>
      <dgm:t>
        <a:bodyPr/>
        <a:lstStyle/>
        <a:p>
          <a:r>
            <a:rPr lang="en-US" dirty="0" smtClean="0"/>
            <a:t>Summer</a:t>
          </a:r>
          <a:endParaRPr lang="en-US" dirty="0"/>
        </a:p>
      </dgm:t>
    </dgm:pt>
    <dgm:pt modelId="{D1CB732A-1D5F-4EB6-9418-0E3A0D4E6DA1}" type="parTrans" cxnId="{32E731C6-3D8D-43ED-B509-D295090C417E}">
      <dgm:prSet/>
      <dgm:spPr/>
      <dgm:t>
        <a:bodyPr/>
        <a:lstStyle/>
        <a:p>
          <a:endParaRPr lang="en-US"/>
        </a:p>
      </dgm:t>
    </dgm:pt>
    <dgm:pt modelId="{03B1D866-26E2-4C91-B2B3-8E6A15EB4485}" type="sibTrans" cxnId="{32E731C6-3D8D-43ED-B509-D295090C417E}">
      <dgm:prSet/>
      <dgm:spPr/>
      <dgm:t>
        <a:bodyPr/>
        <a:lstStyle/>
        <a:p>
          <a:endParaRPr lang="en-US"/>
        </a:p>
      </dgm:t>
    </dgm:pt>
    <dgm:pt modelId="{CC566CB4-0DAA-4B49-9C06-E1A98316C3CB}">
      <dgm:prSet phldrT="[Text]"/>
      <dgm:spPr/>
      <dgm:t>
        <a:bodyPr/>
        <a:lstStyle/>
        <a:p>
          <a:r>
            <a:rPr lang="en-US" dirty="0" smtClean="0">
              <a:latin typeface="Corbel" panose="020B0503020204020204" pitchFamily="34" charset="0"/>
            </a:rPr>
            <a:t>Only approved vehicles</a:t>
          </a:r>
          <a:endParaRPr lang="en-US" dirty="0">
            <a:latin typeface="Corbel" panose="020B0503020204020204" pitchFamily="34" charset="0"/>
          </a:endParaRPr>
        </a:p>
      </dgm:t>
    </dgm:pt>
    <dgm:pt modelId="{359E089C-A7FF-463C-93BD-70FA040A8156}" type="parTrans" cxnId="{129F6F38-C46A-4549-B1FB-C0883C62A058}">
      <dgm:prSet/>
      <dgm:spPr/>
      <dgm:t>
        <a:bodyPr/>
        <a:lstStyle/>
        <a:p>
          <a:endParaRPr lang="en-US"/>
        </a:p>
      </dgm:t>
    </dgm:pt>
    <dgm:pt modelId="{3B22CBCB-FA6F-4888-A666-F24E9A53D5D9}" type="sibTrans" cxnId="{129F6F38-C46A-4549-B1FB-C0883C62A058}">
      <dgm:prSet/>
      <dgm:spPr/>
      <dgm:t>
        <a:bodyPr/>
        <a:lstStyle/>
        <a:p>
          <a:endParaRPr lang="en-US"/>
        </a:p>
      </dgm:t>
    </dgm:pt>
    <dgm:pt modelId="{65970200-A1B2-43D6-8E22-692830F31F07}">
      <dgm:prSet phldrT="[Text]"/>
      <dgm:spPr/>
      <dgm:t>
        <a:bodyPr/>
        <a:lstStyle/>
        <a:p>
          <a:r>
            <a:rPr lang="en-US" dirty="0" smtClean="0">
              <a:latin typeface="Corbel" panose="020B0503020204020204" pitchFamily="34" charset="0"/>
            </a:rPr>
            <a:t>Payloads limited to testing weight</a:t>
          </a:r>
          <a:endParaRPr lang="en-US" dirty="0">
            <a:latin typeface="Corbel" panose="020B0503020204020204" pitchFamily="34" charset="0"/>
          </a:endParaRPr>
        </a:p>
      </dgm:t>
    </dgm:pt>
    <dgm:pt modelId="{68564390-908A-4282-91BF-534A8C790C32}" type="parTrans" cxnId="{2538244C-5B7F-4845-B871-61805BC4FD04}">
      <dgm:prSet/>
      <dgm:spPr/>
      <dgm:t>
        <a:bodyPr/>
        <a:lstStyle/>
        <a:p>
          <a:endParaRPr lang="en-US"/>
        </a:p>
      </dgm:t>
    </dgm:pt>
    <dgm:pt modelId="{8E581908-0E18-43CB-BB4E-9BBBB56846E8}" type="sibTrans" cxnId="{2538244C-5B7F-4845-B871-61805BC4FD04}">
      <dgm:prSet/>
      <dgm:spPr/>
      <dgm:t>
        <a:bodyPr/>
        <a:lstStyle/>
        <a:p>
          <a:endParaRPr lang="en-US"/>
        </a:p>
      </dgm:t>
    </dgm:pt>
    <dgm:pt modelId="{2F318EC0-6FA7-4069-A535-1E303511B0C7}" type="pres">
      <dgm:prSet presAssocID="{2AAAA99F-D7AB-4DD9-A459-98B8B926EC4D}" presName="Name0" presStyleCnt="0">
        <dgm:presLayoutVars>
          <dgm:dir/>
          <dgm:animLvl val="lvl"/>
          <dgm:resizeHandles val="exact"/>
        </dgm:presLayoutVars>
      </dgm:prSet>
      <dgm:spPr/>
      <dgm:t>
        <a:bodyPr/>
        <a:lstStyle/>
        <a:p>
          <a:endParaRPr lang="en-US"/>
        </a:p>
      </dgm:t>
    </dgm:pt>
    <dgm:pt modelId="{1B951A05-1BE0-4B34-808E-F97D2DB9C37A}" type="pres">
      <dgm:prSet presAssocID="{4FE19B61-5FDA-4E9E-89A5-EC30BF2DAB35}" presName="linNode" presStyleCnt="0"/>
      <dgm:spPr/>
    </dgm:pt>
    <dgm:pt modelId="{C9AB5521-8EB2-4864-889D-38E6117845E9}" type="pres">
      <dgm:prSet presAssocID="{4FE19B61-5FDA-4E9E-89A5-EC30BF2DAB35}" presName="parentText" presStyleLbl="node1" presStyleIdx="0" presStyleCnt="3">
        <dgm:presLayoutVars>
          <dgm:chMax val="1"/>
          <dgm:bulletEnabled val="1"/>
        </dgm:presLayoutVars>
      </dgm:prSet>
      <dgm:spPr/>
      <dgm:t>
        <a:bodyPr/>
        <a:lstStyle/>
        <a:p>
          <a:endParaRPr lang="en-US"/>
        </a:p>
      </dgm:t>
    </dgm:pt>
    <dgm:pt modelId="{D3E985E1-0F02-4FC7-A4E6-E41AE815B5DE}" type="pres">
      <dgm:prSet presAssocID="{4FE19B61-5FDA-4E9E-89A5-EC30BF2DAB35}" presName="descendantText" presStyleLbl="alignAccFollowNode1" presStyleIdx="0" presStyleCnt="3">
        <dgm:presLayoutVars>
          <dgm:bulletEnabled val="1"/>
        </dgm:presLayoutVars>
      </dgm:prSet>
      <dgm:spPr/>
      <dgm:t>
        <a:bodyPr/>
        <a:lstStyle/>
        <a:p>
          <a:endParaRPr lang="en-US"/>
        </a:p>
      </dgm:t>
    </dgm:pt>
    <dgm:pt modelId="{41A35F92-293A-4DEC-9A07-1EF1EBDA52A0}" type="pres">
      <dgm:prSet presAssocID="{D9A63A8C-660B-4E02-B817-7B5C677D15F0}" presName="sp" presStyleCnt="0"/>
      <dgm:spPr/>
    </dgm:pt>
    <dgm:pt modelId="{DDB1706A-7A3E-45C1-BCA3-80347BC9A90C}" type="pres">
      <dgm:prSet presAssocID="{51B232D4-11B1-4213-9DE6-6B87C4FE611E}" presName="linNode" presStyleCnt="0"/>
      <dgm:spPr/>
    </dgm:pt>
    <dgm:pt modelId="{7E4ABB6B-7600-4FDC-A53A-C6257ED7D87E}" type="pres">
      <dgm:prSet presAssocID="{51B232D4-11B1-4213-9DE6-6B87C4FE611E}" presName="parentText" presStyleLbl="node1" presStyleIdx="1" presStyleCnt="3">
        <dgm:presLayoutVars>
          <dgm:chMax val="1"/>
          <dgm:bulletEnabled val="1"/>
        </dgm:presLayoutVars>
      </dgm:prSet>
      <dgm:spPr/>
      <dgm:t>
        <a:bodyPr/>
        <a:lstStyle/>
        <a:p>
          <a:endParaRPr lang="en-US"/>
        </a:p>
      </dgm:t>
    </dgm:pt>
    <dgm:pt modelId="{7F8B7220-020F-43B1-9B89-E973C3ABFD2B}" type="pres">
      <dgm:prSet presAssocID="{51B232D4-11B1-4213-9DE6-6B87C4FE611E}" presName="descendantText" presStyleLbl="alignAccFollowNode1" presStyleIdx="1" presStyleCnt="3">
        <dgm:presLayoutVars>
          <dgm:bulletEnabled val="1"/>
        </dgm:presLayoutVars>
      </dgm:prSet>
      <dgm:spPr/>
      <dgm:t>
        <a:bodyPr/>
        <a:lstStyle/>
        <a:p>
          <a:endParaRPr lang="en-US"/>
        </a:p>
      </dgm:t>
    </dgm:pt>
    <dgm:pt modelId="{4B0A193C-27CA-4E4D-8B4B-69192F44232D}" type="pres">
      <dgm:prSet presAssocID="{E34D40A6-F273-4C2C-B797-4A5241AD2689}" presName="sp" presStyleCnt="0"/>
      <dgm:spPr/>
    </dgm:pt>
    <dgm:pt modelId="{2A84D057-EA3C-4924-876E-47DAFE146305}" type="pres">
      <dgm:prSet presAssocID="{310A9E42-E9E3-4A20-B361-B6F7C5936383}" presName="linNode" presStyleCnt="0"/>
      <dgm:spPr/>
    </dgm:pt>
    <dgm:pt modelId="{D32224C0-9106-43B6-A8D0-B7C73D24DE4C}" type="pres">
      <dgm:prSet presAssocID="{310A9E42-E9E3-4A20-B361-B6F7C5936383}" presName="parentText" presStyleLbl="node1" presStyleIdx="2" presStyleCnt="3">
        <dgm:presLayoutVars>
          <dgm:chMax val="1"/>
          <dgm:bulletEnabled val="1"/>
        </dgm:presLayoutVars>
      </dgm:prSet>
      <dgm:spPr/>
      <dgm:t>
        <a:bodyPr/>
        <a:lstStyle/>
        <a:p>
          <a:endParaRPr lang="en-US"/>
        </a:p>
      </dgm:t>
    </dgm:pt>
    <dgm:pt modelId="{61F5C45B-CC27-4A00-9783-29425DCADB5B}" type="pres">
      <dgm:prSet presAssocID="{310A9E42-E9E3-4A20-B361-B6F7C5936383}" presName="descendantText" presStyleLbl="alignAccFollowNode1" presStyleIdx="2" presStyleCnt="3">
        <dgm:presLayoutVars>
          <dgm:bulletEnabled val="1"/>
        </dgm:presLayoutVars>
      </dgm:prSet>
      <dgm:spPr/>
      <dgm:t>
        <a:bodyPr/>
        <a:lstStyle/>
        <a:p>
          <a:endParaRPr lang="en-US"/>
        </a:p>
      </dgm:t>
    </dgm:pt>
  </dgm:ptLst>
  <dgm:cxnLst>
    <dgm:cxn modelId="{23BEEB7B-4351-4E9F-B685-3776A530FEEC}" srcId="{2AAAA99F-D7AB-4DD9-A459-98B8B926EC4D}" destId="{51B232D4-11B1-4213-9DE6-6B87C4FE611E}" srcOrd="1" destOrd="0" parTransId="{3E9EAB2E-D31D-40A7-BB49-6481363A5E07}" sibTransId="{E34D40A6-F273-4C2C-B797-4A5241AD2689}"/>
    <dgm:cxn modelId="{7FB1F0E9-6728-44DE-AC0B-4B7A41CB8393}" type="presOf" srcId="{51B232D4-11B1-4213-9DE6-6B87C4FE611E}" destId="{7E4ABB6B-7600-4FDC-A53A-C6257ED7D87E}" srcOrd="0" destOrd="0" presId="urn:microsoft.com/office/officeart/2005/8/layout/vList5"/>
    <dgm:cxn modelId="{0C20D9C7-0739-44AA-86A9-6298FF07865C}" srcId="{4FE19B61-5FDA-4E9E-89A5-EC30BF2DAB35}" destId="{11C50938-47FD-4288-876D-14E9F55765CD}" srcOrd="0" destOrd="0" parTransId="{F43E20E8-0A01-4C17-B608-C326608055CD}" sibTransId="{F6128DBB-4081-4E79-8D8B-48DE088275C6}"/>
    <dgm:cxn modelId="{C8703ED6-288C-43BA-966C-8CB617C1E1E9}" type="presOf" srcId="{4FE19B61-5FDA-4E9E-89A5-EC30BF2DAB35}" destId="{C9AB5521-8EB2-4864-889D-38E6117845E9}" srcOrd="0" destOrd="0" presId="urn:microsoft.com/office/officeart/2005/8/layout/vList5"/>
    <dgm:cxn modelId="{F201FAFD-C49F-41B6-8FDD-C377880A1A3F}" srcId="{51B232D4-11B1-4213-9DE6-6B87C4FE611E}" destId="{855B5D43-1A92-4D21-8331-A1E818FB8D15}" srcOrd="0" destOrd="0" parTransId="{76C12872-1587-4C3D-B492-30F072AEA047}" sibTransId="{3C3924AF-CBE4-4408-A8BA-19C067CD4DF4}"/>
    <dgm:cxn modelId="{CE113F2E-3757-4059-B1C0-4C757A125513}" type="presOf" srcId="{65970200-A1B2-43D6-8E22-692830F31F07}" destId="{61F5C45B-CC27-4A00-9783-29425DCADB5B}" srcOrd="0" destOrd="1" presId="urn:microsoft.com/office/officeart/2005/8/layout/vList5"/>
    <dgm:cxn modelId="{2538244C-5B7F-4845-B871-61805BC4FD04}" srcId="{310A9E42-E9E3-4A20-B361-B6F7C5936383}" destId="{65970200-A1B2-43D6-8E22-692830F31F07}" srcOrd="1" destOrd="0" parTransId="{68564390-908A-4282-91BF-534A8C790C32}" sibTransId="{8E581908-0E18-43CB-BB4E-9BBBB56846E8}"/>
    <dgm:cxn modelId="{E7309755-A010-4260-8A57-96FDB48D8D7F}" type="presOf" srcId="{2AAAA99F-D7AB-4DD9-A459-98B8B926EC4D}" destId="{2F318EC0-6FA7-4069-A535-1E303511B0C7}" srcOrd="0" destOrd="0" presId="urn:microsoft.com/office/officeart/2005/8/layout/vList5"/>
    <dgm:cxn modelId="{32E731C6-3D8D-43ED-B509-D295090C417E}" srcId="{2AAAA99F-D7AB-4DD9-A459-98B8B926EC4D}" destId="{310A9E42-E9E3-4A20-B361-B6F7C5936383}" srcOrd="2" destOrd="0" parTransId="{D1CB732A-1D5F-4EB6-9418-0E3A0D4E6DA1}" sibTransId="{03B1D866-26E2-4C91-B2B3-8E6A15EB4485}"/>
    <dgm:cxn modelId="{129F6F38-C46A-4549-B1FB-C0883C62A058}" srcId="{310A9E42-E9E3-4A20-B361-B6F7C5936383}" destId="{CC566CB4-0DAA-4B49-9C06-E1A98316C3CB}" srcOrd="0" destOrd="0" parTransId="{359E089C-A7FF-463C-93BD-70FA040A8156}" sibTransId="{3B22CBCB-FA6F-4888-A666-F24E9A53D5D9}"/>
    <dgm:cxn modelId="{C8B02BC0-7CA8-42FC-8E0F-AB71927640E2}" type="presOf" srcId="{C644B6CB-DD5F-4249-A9EF-31CDD24B76D1}" destId="{D3E985E1-0F02-4FC7-A4E6-E41AE815B5DE}" srcOrd="0" destOrd="1" presId="urn:microsoft.com/office/officeart/2005/8/layout/vList5"/>
    <dgm:cxn modelId="{A9271B4E-E067-4E2A-8406-00946DAD5FF0}" type="presOf" srcId="{CC566CB4-0DAA-4B49-9C06-E1A98316C3CB}" destId="{61F5C45B-CC27-4A00-9783-29425DCADB5B}" srcOrd="0" destOrd="0" presId="urn:microsoft.com/office/officeart/2005/8/layout/vList5"/>
    <dgm:cxn modelId="{33ABB752-BFCA-4A1F-893B-706508906127}" type="presOf" srcId="{310A9E42-E9E3-4A20-B361-B6F7C5936383}" destId="{D32224C0-9106-43B6-A8D0-B7C73D24DE4C}" srcOrd="0" destOrd="0" presId="urn:microsoft.com/office/officeart/2005/8/layout/vList5"/>
    <dgm:cxn modelId="{A91CE48F-C6AF-4D3E-9488-3CD2CB09D0EF}" srcId="{2AAAA99F-D7AB-4DD9-A459-98B8B926EC4D}" destId="{4FE19B61-5FDA-4E9E-89A5-EC30BF2DAB35}" srcOrd="0" destOrd="0" parTransId="{4B007F3D-E3B3-48A6-AF04-93F8C2F49361}" sibTransId="{D9A63A8C-660B-4E02-B817-7B5C677D15F0}"/>
    <dgm:cxn modelId="{A1343AF5-4B4A-4998-8B06-7C459BF6F667}" srcId="{4FE19B61-5FDA-4E9E-89A5-EC30BF2DAB35}" destId="{C644B6CB-DD5F-4249-A9EF-31CDD24B76D1}" srcOrd="1" destOrd="0" parTransId="{5DC608BF-C7A6-4AA2-919A-E15D6E1C20A3}" sibTransId="{13711DF2-7AF1-4072-A4CC-A88A28B92F1A}"/>
    <dgm:cxn modelId="{4A759852-C1B0-453B-9606-60CEC8156ECE}" type="presOf" srcId="{855B5D43-1A92-4D21-8331-A1E818FB8D15}" destId="{7F8B7220-020F-43B1-9B89-E973C3ABFD2B}" srcOrd="0" destOrd="0" presId="urn:microsoft.com/office/officeart/2005/8/layout/vList5"/>
    <dgm:cxn modelId="{2F7CDA39-7025-437E-93CE-62AF3337F6F6}" type="presOf" srcId="{11C50938-47FD-4288-876D-14E9F55765CD}" destId="{D3E985E1-0F02-4FC7-A4E6-E41AE815B5DE}" srcOrd="0" destOrd="0" presId="urn:microsoft.com/office/officeart/2005/8/layout/vList5"/>
    <dgm:cxn modelId="{5E1DF232-3F46-4EF1-8568-AE0BCE786730}" type="presParOf" srcId="{2F318EC0-6FA7-4069-A535-1E303511B0C7}" destId="{1B951A05-1BE0-4B34-808E-F97D2DB9C37A}" srcOrd="0" destOrd="0" presId="urn:microsoft.com/office/officeart/2005/8/layout/vList5"/>
    <dgm:cxn modelId="{172E73C7-7AB0-4818-8241-ED005C3ED82B}" type="presParOf" srcId="{1B951A05-1BE0-4B34-808E-F97D2DB9C37A}" destId="{C9AB5521-8EB2-4864-889D-38E6117845E9}" srcOrd="0" destOrd="0" presId="urn:microsoft.com/office/officeart/2005/8/layout/vList5"/>
    <dgm:cxn modelId="{212D6825-242C-45EB-AB33-17CCED00EF23}" type="presParOf" srcId="{1B951A05-1BE0-4B34-808E-F97D2DB9C37A}" destId="{D3E985E1-0F02-4FC7-A4E6-E41AE815B5DE}" srcOrd="1" destOrd="0" presId="urn:microsoft.com/office/officeart/2005/8/layout/vList5"/>
    <dgm:cxn modelId="{5FC45FAD-3479-4DC7-B633-B3A101A3B890}" type="presParOf" srcId="{2F318EC0-6FA7-4069-A535-1E303511B0C7}" destId="{41A35F92-293A-4DEC-9A07-1EF1EBDA52A0}" srcOrd="1" destOrd="0" presId="urn:microsoft.com/office/officeart/2005/8/layout/vList5"/>
    <dgm:cxn modelId="{F2DC26DB-1FE1-4C9E-AB76-7192E02EAB5F}" type="presParOf" srcId="{2F318EC0-6FA7-4069-A535-1E303511B0C7}" destId="{DDB1706A-7A3E-45C1-BCA3-80347BC9A90C}" srcOrd="2" destOrd="0" presId="urn:microsoft.com/office/officeart/2005/8/layout/vList5"/>
    <dgm:cxn modelId="{E601CA9A-499B-4DD1-813F-BC8038959883}" type="presParOf" srcId="{DDB1706A-7A3E-45C1-BCA3-80347BC9A90C}" destId="{7E4ABB6B-7600-4FDC-A53A-C6257ED7D87E}" srcOrd="0" destOrd="0" presId="urn:microsoft.com/office/officeart/2005/8/layout/vList5"/>
    <dgm:cxn modelId="{8202714D-409B-4B71-9331-C4739AF0F933}" type="presParOf" srcId="{DDB1706A-7A3E-45C1-BCA3-80347BC9A90C}" destId="{7F8B7220-020F-43B1-9B89-E973C3ABFD2B}" srcOrd="1" destOrd="0" presId="urn:microsoft.com/office/officeart/2005/8/layout/vList5"/>
    <dgm:cxn modelId="{14BB9708-5B4B-4582-9A0D-E6B79FD5C231}" type="presParOf" srcId="{2F318EC0-6FA7-4069-A535-1E303511B0C7}" destId="{4B0A193C-27CA-4E4D-8B4B-69192F44232D}" srcOrd="3" destOrd="0" presId="urn:microsoft.com/office/officeart/2005/8/layout/vList5"/>
    <dgm:cxn modelId="{394D17E3-D0C0-4562-B8CC-4479F0EF1804}" type="presParOf" srcId="{2F318EC0-6FA7-4069-A535-1E303511B0C7}" destId="{2A84D057-EA3C-4924-876E-47DAFE146305}" srcOrd="4" destOrd="0" presId="urn:microsoft.com/office/officeart/2005/8/layout/vList5"/>
    <dgm:cxn modelId="{EC782573-5845-4DAE-B6C3-E26971336173}" type="presParOf" srcId="{2A84D057-EA3C-4924-876E-47DAFE146305}" destId="{D32224C0-9106-43B6-A8D0-B7C73D24DE4C}" srcOrd="0" destOrd="0" presId="urn:microsoft.com/office/officeart/2005/8/layout/vList5"/>
    <dgm:cxn modelId="{18E579BF-D8CB-418D-B0BD-E6499EA65BBA}" type="presParOf" srcId="{2A84D057-EA3C-4924-876E-47DAFE146305}" destId="{61F5C45B-CC27-4A00-9783-29425DCADB5B}"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E985E1-0F02-4FC7-A4E6-E41AE815B5DE}">
      <dsp:nvSpPr>
        <dsp:cNvPr id="0" name=""/>
        <dsp:cNvSpPr/>
      </dsp:nvSpPr>
      <dsp:spPr>
        <a:xfrm rot="5400000">
          <a:off x="5012703" y="-1901980"/>
          <a:ext cx="1166849" cy="5266944"/>
        </a:xfrm>
        <a:prstGeom prst="round2Same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smtClean="0">
              <a:latin typeface="Corbel" panose="020B0503020204020204" pitchFamily="34" charset="0"/>
            </a:rPr>
            <a:t>Soil temperatures and snow depths must meet criteria</a:t>
          </a:r>
          <a:endParaRPr lang="en-US" sz="2100" kern="1200" dirty="0">
            <a:latin typeface="Corbel" panose="020B0503020204020204" pitchFamily="34" charset="0"/>
          </a:endParaRPr>
        </a:p>
        <a:p>
          <a:pPr marL="228600" lvl="1" indent="-228600" algn="l" defTabSz="933450">
            <a:lnSpc>
              <a:spcPct val="90000"/>
            </a:lnSpc>
            <a:spcBef>
              <a:spcPct val="0"/>
            </a:spcBef>
            <a:spcAft>
              <a:spcPct val="15000"/>
            </a:spcAft>
            <a:buChar char="••"/>
          </a:pPr>
          <a:r>
            <a:rPr lang="en-US" sz="2100" kern="1200" dirty="0" smtClean="0">
              <a:latin typeface="Corbel" panose="020B0503020204020204" pitchFamily="34" charset="0"/>
            </a:rPr>
            <a:t>Any vehicle</a:t>
          </a:r>
          <a:endParaRPr lang="en-US" sz="2100" kern="1200" dirty="0">
            <a:latin typeface="Corbel" panose="020B0503020204020204" pitchFamily="34" charset="0"/>
          </a:endParaRPr>
        </a:p>
      </dsp:txBody>
      <dsp:txXfrm rot="-5400000">
        <a:off x="2962656" y="205028"/>
        <a:ext cx="5209983" cy="1052927"/>
      </dsp:txXfrm>
    </dsp:sp>
    <dsp:sp modelId="{C9AB5521-8EB2-4864-889D-38E6117845E9}">
      <dsp:nvSpPr>
        <dsp:cNvPr id="0" name=""/>
        <dsp:cNvSpPr/>
      </dsp:nvSpPr>
      <dsp:spPr>
        <a:xfrm>
          <a:off x="0" y="2209"/>
          <a:ext cx="2962656" cy="145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99060" rIns="198120" bIns="99060" numCol="1" spcCol="1270" anchor="ctr" anchorCtr="0">
          <a:noAutofit/>
        </a:bodyPr>
        <a:lstStyle/>
        <a:p>
          <a:pPr lvl="0" algn="ctr" defTabSz="2311400">
            <a:lnSpc>
              <a:spcPct val="90000"/>
            </a:lnSpc>
            <a:spcBef>
              <a:spcPct val="0"/>
            </a:spcBef>
            <a:spcAft>
              <a:spcPct val="35000"/>
            </a:spcAft>
          </a:pPr>
          <a:r>
            <a:rPr lang="en-US" sz="5200" kern="1200" dirty="0" smtClean="0">
              <a:latin typeface="Corbel" panose="020B0503020204020204" pitchFamily="34" charset="0"/>
            </a:rPr>
            <a:t>Winter</a:t>
          </a:r>
          <a:endParaRPr lang="en-US" sz="5200" kern="1200" dirty="0">
            <a:latin typeface="Corbel" panose="020B0503020204020204" pitchFamily="34" charset="0"/>
          </a:endParaRPr>
        </a:p>
      </dsp:txBody>
      <dsp:txXfrm>
        <a:off x="71201" y="73410"/>
        <a:ext cx="2820254" cy="1316160"/>
      </dsp:txXfrm>
    </dsp:sp>
    <dsp:sp modelId="{7F8B7220-020F-43B1-9B89-E973C3ABFD2B}">
      <dsp:nvSpPr>
        <dsp:cNvPr id="0" name=""/>
        <dsp:cNvSpPr/>
      </dsp:nvSpPr>
      <dsp:spPr>
        <a:xfrm rot="5400000">
          <a:off x="5012703" y="-370490"/>
          <a:ext cx="1166849" cy="5266944"/>
        </a:xfrm>
        <a:prstGeom prst="round2SameRect">
          <a:avLst/>
        </a:prstGeom>
        <a:solidFill>
          <a:schemeClr val="accent5">
            <a:tint val="40000"/>
            <a:alpha val="90000"/>
            <a:hueOff val="-5370241"/>
            <a:satOff val="24126"/>
            <a:lumOff val="1658"/>
            <a:alphaOff val="0"/>
          </a:schemeClr>
        </a:solidFill>
        <a:ln w="25400" cap="flat" cmpd="sng" algn="ctr">
          <a:solidFill>
            <a:schemeClr val="accent5">
              <a:tint val="40000"/>
              <a:alpha val="90000"/>
              <a:hueOff val="-5370241"/>
              <a:satOff val="24126"/>
              <a:lumOff val="16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smtClean="0">
              <a:latin typeface="Corbel" panose="020B0503020204020204" pitchFamily="34" charset="0"/>
            </a:rPr>
            <a:t>No off-road travel from close of winter travel season until July 15</a:t>
          </a:r>
          <a:endParaRPr lang="en-US" sz="2100" kern="1200" dirty="0">
            <a:latin typeface="Corbel" panose="020B0503020204020204" pitchFamily="34" charset="0"/>
          </a:endParaRPr>
        </a:p>
      </dsp:txBody>
      <dsp:txXfrm rot="-5400000">
        <a:off x="2962656" y="1736518"/>
        <a:ext cx="5209983" cy="1052927"/>
      </dsp:txXfrm>
    </dsp:sp>
    <dsp:sp modelId="{7E4ABB6B-7600-4FDC-A53A-C6257ED7D87E}">
      <dsp:nvSpPr>
        <dsp:cNvPr id="0" name=""/>
        <dsp:cNvSpPr/>
      </dsp:nvSpPr>
      <dsp:spPr>
        <a:xfrm>
          <a:off x="0" y="1533700"/>
          <a:ext cx="2962656" cy="1458562"/>
        </a:xfrm>
        <a:prstGeom prst="round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99060" rIns="198120" bIns="99060" numCol="1" spcCol="1270" anchor="ctr" anchorCtr="0">
          <a:noAutofit/>
        </a:bodyPr>
        <a:lstStyle/>
        <a:p>
          <a:pPr lvl="0" algn="ctr" defTabSz="2311400">
            <a:lnSpc>
              <a:spcPct val="90000"/>
            </a:lnSpc>
            <a:spcBef>
              <a:spcPct val="0"/>
            </a:spcBef>
            <a:spcAft>
              <a:spcPct val="35000"/>
            </a:spcAft>
          </a:pPr>
          <a:r>
            <a:rPr lang="en-US" sz="5200" kern="1200" dirty="0" smtClean="0">
              <a:latin typeface="Corbel" panose="020B0503020204020204" pitchFamily="34" charset="0"/>
            </a:rPr>
            <a:t>Spring</a:t>
          </a:r>
          <a:endParaRPr lang="en-US" sz="5200" kern="1200" dirty="0">
            <a:latin typeface="Corbel" panose="020B0503020204020204" pitchFamily="34" charset="0"/>
          </a:endParaRPr>
        </a:p>
      </dsp:txBody>
      <dsp:txXfrm>
        <a:off x="71201" y="1604901"/>
        <a:ext cx="2820254" cy="1316160"/>
      </dsp:txXfrm>
    </dsp:sp>
    <dsp:sp modelId="{61F5C45B-CC27-4A00-9783-29425DCADB5B}">
      <dsp:nvSpPr>
        <dsp:cNvPr id="0" name=""/>
        <dsp:cNvSpPr/>
      </dsp:nvSpPr>
      <dsp:spPr>
        <a:xfrm rot="5400000">
          <a:off x="5012703" y="1160999"/>
          <a:ext cx="1166849" cy="5266944"/>
        </a:xfrm>
        <a:prstGeom prst="round2SameRect">
          <a:avLst/>
        </a:prstGeom>
        <a:solidFill>
          <a:schemeClr val="accent5">
            <a:tint val="40000"/>
            <a:alpha val="90000"/>
            <a:hueOff val="-10740482"/>
            <a:satOff val="48253"/>
            <a:lumOff val="3317"/>
            <a:alphaOff val="0"/>
          </a:schemeClr>
        </a:solidFill>
        <a:ln w="25400" cap="flat" cmpd="sng" algn="ctr">
          <a:solidFill>
            <a:schemeClr val="accent5">
              <a:tint val="40000"/>
              <a:alpha val="90000"/>
              <a:hueOff val="-10740482"/>
              <a:satOff val="48253"/>
              <a:lumOff val="33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smtClean="0">
              <a:latin typeface="Corbel" panose="020B0503020204020204" pitchFamily="34" charset="0"/>
            </a:rPr>
            <a:t>Only approved vehicles</a:t>
          </a:r>
          <a:endParaRPr lang="en-US" sz="2100" kern="1200" dirty="0">
            <a:latin typeface="Corbel" panose="020B0503020204020204" pitchFamily="34" charset="0"/>
          </a:endParaRPr>
        </a:p>
        <a:p>
          <a:pPr marL="228600" lvl="1" indent="-228600" algn="l" defTabSz="933450">
            <a:lnSpc>
              <a:spcPct val="90000"/>
            </a:lnSpc>
            <a:spcBef>
              <a:spcPct val="0"/>
            </a:spcBef>
            <a:spcAft>
              <a:spcPct val="15000"/>
            </a:spcAft>
            <a:buChar char="••"/>
          </a:pPr>
          <a:r>
            <a:rPr lang="en-US" sz="2100" kern="1200" dirty="0" smtClean="0">
              <a:latin typeface="Corbel" panose="020B0503020204020204" pitchFamily="34" charset="0"/>
            </a:rPr>
            <a:t>Payloads limited to testing weight</a:t>
          </a:r>
          <a:endParaRPr lang="en-US" sz="2100" kern="1200" dirty="0">
            <a:latin typeface="Corbel" panose="020B0503020204020204" pitchFamily="34" charset="0"/>
          </a:endParaRPr>
        </a:p>
      </dsp:txBody>
      <dsp:txXfrm rot="-5400000">
        <a:off x="2962656" y="3268008"/>
        <a:ext cx="5209983" cy="1052927"/>
      </dsp:txXfrm>
    </dsp:sp>
    <dsp:sp modelId="{D32224C0-9106-43B6-A8D0-B7C73D24DE4C}">
      <dsp:nvSpPr>
        <dsp:cNvPr id="0" name=""/>
        <dsp:cNvSpPr/>
      </dsp:nvSpPr>
      <dsp:spPr>
        <a:xfrm>
          <a:off x="0" y="3065190"/>
          <a:ext cx="2962656" cy="1458562"/>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99060" rIns="198120" bIns="99060" numCol="1" spcCol="1270" anchor="ctr" anchorCtr="0">
          <a:noAutofit/>
        </a:bodyPr>
        <a:lstStyle/>
        <a:p>
          <a:pPr lvl="0" algn="ctr" defTabSz="2311400">
            <a:lnSpc>
              <a:spcPct val="90000"/>
            </a:lnSpc>
            <a:spcBef>
              <a:spcPct val="0"/>
            </a:spcBef>
            <a:spcAft>
              <a:spcPct val="35000"/>
            </a:spcAft>
          </a:pPr>
          <a:r>
            <a:rPr lang="en-US" sz="5200" kern="1200" dirty="0" smtClean="0"/>
            <a:t>Summer</a:t>
          </a:r>
          <a:endParaRPr lang="en-US" sz="5200" kern="1200" dirty="0"/>
        </a:p>
      </dsp:txBody>
      <dsp:txXfrm>
        <a:off x="71201" y="3136391"/>
        <a:ext cx="2820254" cy="131616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7321925D-EC7E-4047-B080-1064532D6815}" type="datetimeFigureOut">
              <a:rPr lang="en-US" smtClean="0"/>
              <a:t>3/30/2016</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6B4F2321-B759-4AC1-8482-749F9B071086}" type="slidenum">
              <a:rPr lang="en-US" smtClean="0"/>
              <a:t>‹#›</a:t>
            </a:fld>
            <a:endParaRPr lang="en-US"/>
          </a:p>
        </p:txBody>
      </p:sp>
    </p:spTree>
    <p:extLst>
      <p:ext uri="{BB962C8B-B14F-4D97-AF65-F5344CB8AC3E}">
        <p14:creationId xmlns:p14="http://schemas.microsoft.com/office/powerpoint/2010/main" val="37169601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EBB12961-8987-4A36-BF71-5F85A2274C37}" type="datetimeFigureOut">
              <a:rPr lang="en-US" smtClean="0"/>
              <a:t>3/30/2016</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CD108996-D624-447F-9039-BD548A75DE34}" type="slidenum">
              <a:rPr lang="en-US" smtClean="0"/>
              <a:t>‹#›</a:t>
            </a:fld>
            <a:endParaRPr lang="en-US"/>
          </a:p>
        </p:txBody>
      </p:sp>
    </p:spTree>
    <p:extLst>
      <p:ext uri="{BB962C8B-B14F-4D97-AF65-F5344CB8AC3E}">
        <p14:creationId xmlns:p14="http://schemas.microsoft.com/office/powerpoint/2010/main" val="3252104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Powers and Duties of the Director</a:t>
            </a:r>
            <a:endParaRPr lang="en-US" dirty="0"/>
          </a:p>
        </p:txBody>
      </p:sp>
      <p:sp>
        <p:nvSpPr>
          <p:cNvPr id="4" name="Slide Number Placeholder 3"/>
          <p:cNvSpPr>
            <a:spLocks noGrp="1"/>
          </p:cNvSpPr>
          <p:nvPr>
            <p:ph type="sldNum" sz="quarter" idx="10"/>
          </p:nvPr>
        </p:nvSpPr>
        <p:spPr/>
        <p:txBody>
          <a:bodyPr/>
          <a:lstStyle/>
          <a:p>
            <a:fld id="{CD108996-D624-447F-9039-BD548A75DE34}" type="slidenum">
              <a:rPr lang="en-US" smtClean="0"/>
              <a:t>2</a:t>
            </a:fld>
            <a:endParaRPr lang="en-US"/>
          </a:p>
        </p:txBody>
      </p:sp>
    </p:spTree>
    <p:extLst>
      <p:ext uri="{BB962C8B-B14F-4D97-AF65-F5344CB8AC3E}">
        <p14:creationId xmlns:p14="http://schemas.microsoft.com/office/powerpoint/2010/main" val="2414535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xfrm>
            <a:off x="1257300" y="720725"/>
            <a:ext cx="4800600" cy="3600450"/>
          </a:xfrm>
          <a:ln/>
        </p:spPr>
      </p:sp>
      <p:sp>
        <p:nvSpPr>
          <p:cNvPr id="7577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xfrm>
            <a:off x="1257300" y="720725"/>
            <a:ext cx="4800600" cy="3600450"/>
          </a:xfrm>
          <a:ln/>
        </p:spPr>
      </p:sp>
      <p:sp>
        <p:nvSpPr>
          <p:cNvPr id="7680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r>
              <a:rPr lang="en-US" dirty="0" smtClean="0"/>
              <a:t>Example from an ice road constructed during the winter of 2010/2011.</a:t>
            </a:r>
            <a:r>
              <a:rPr lang="en-US" baseline="0" dirty="0" smtClean="0"/>
              <a:t> High snow year. So much snow, many companies tried to remove snow from within their routes in order to allow for better water penetration to the tundra surface.</a:t>
            </a:r>
            <a:endParaRPr lang="en-US" dirty="0"/>
          </a:p>
        </p:txBody>
      </p:sp>
      <p:sp>
        <p:nvSpPr>
          <p:cNvPr id="4" name="Slide Number Placeholder 3"/>
          <p:cNvSpPr>
            <a:spLocks noGrp="1"/>
          </p:cNvSpPr>
          <p:nvPr>
            <p:ph type="sldNum" sz="quarter" idx="10"/>
          </p:nvPr>
        </p:nvSpPr>
        <p:spPr/>
        <p:txBody>
          <a:bodyPr/>
          <a:lstStyle/>
          <a:p>
            <a:pPr>
              <a:defRPr/>
            </a:pPr>
            <a:fld id="{58E85224-B43B-450A-A3D7-D0922AA3711C}" type="slidenum">
              <a:rPr lang="en-US" smtClean="0"/>
              <a:pPr>
                <a:defRPr/>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58E85224-B43B-450A-A3D7-D0922AA3711C}" type="slidenum">
              <a:rPr lang="en-US" smtClean="0"/>
              <a:pPr>
                <a:defRPr/>
              </a:pPr>
              <a:t>11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xfrm>
            <a:off x="1257300" y="720725"/>
            <a:ext cx="4800600" cy="3600450"/>
          </a:xfrm>
          <a:ln/>
        </p:spPr>
      </p:sp>
      <p:sp>
        <p:nvSpPr>
          <p:cNvPr id="4403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xfrm>
            <a:off x="1257300" y="720725"/>
            <a:ext cx="4800600" cy="3600450"/>
          </a:xfrm>
          <a:ln/>
        </p:spPr>
      </p:sp>
      <p:sp>
        <p:nvSpPr>
          <p:cNvPr id="53251" name="Rectangle 3"/>
          <p:cNvSpPr>
            <a:spLocks noGrp="1" noChangeArrowheads="1"/>
          </p:cNvSpPr>
          <p:nvPr>
            <p:ph type="body" idx="1"/>
          </p:nvPr>
        </p:nvSpPr>
        <p:spPr>
          <a:noFill/>
          <a:ln/>
        </p:spPr>
        <p:txBody>
          <a:bodyPr/>
          <a:lstStyle/>
          <a:p>
            <a:r>
              <a:rPr lang="en-US" smtClean="0"/>
              <a:t>The Tussock Disturbance Indices for these two projects are shown on the right side of this chart.  DNR’s goal is to have a disturbance index of 1.0 or less.  The 2008/2009 Umiat Trail met this goal.</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p:spPr>
        <p:txBody>
          <a:bodyPr/>
          <a:lstStyle/>
          <a:p>
            <a:r>
              <a:rPr lang="en-US" smtClean="0"/>
              <a:t>Based on the comparison of the two Umiat Trails, DNR has modified its management guidelines for general off-road travel (particularly using skid-mounted sleighs).  We will continue to open the tundra based on the snow depth criterion only. </a:t>
            </a:r>
          </a:p>
          <a:p>
            <a:endParaRPr lang="en-US" smtClean="0"/>
          </a:p>
          <a:p>
            <a:r>
              <a:rPr lang="en-US" smtClean="0"/>
              <a:t>However, we believe that snow water equivalent is a good tool that combines snow density and snow depth into a number that characterizes the ability of the snow to protect the tundra vegetation.  </a:t>
            </a:r>
          </a:p>
          <a:p>
            <a:endParaRPr lang="en-US" smtClean="0"/>
          </a:p>
          <a:p>
            <a:r>
              <a:rPr lang="en-US" smtClean="0"/>
              <a:t>If the snow water equivalent is 3” or greater, DNR will approve the project and have similar oversight as what we use for normal projects.  If the snow water equivalent is less than 3”, DNR will approve travel, provided that the permittee provide DNR with airline transportation, housing, and charter to monitor the project both during the winter and following summer.</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108996-D624-447F-9039-BD548A75DE34}" type="slidenum">
              <a:rPr lang="en-US" smtClean="0"/>
              <a:t>26</a:t>
            </a:fld>
            <a:endParaRPr lang="en-US"/>
          </a:p>
        </p:txBody>
      </p:sp>
    </p:spTree>
    <p:extLst>
      <p:ext uri="{BB962C8B-B14F-4D97-AF65-F5344CB8AC3E}">
        <p14:creationId xmlns:p14="http://schemas.microsoft.com/office/powerpoint/2010/main" val="1779554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7B9559-2938-408A-B5FA-F9DA62EADF1E}" type="datetimeFigureOut">
              <a:rPr lang="en-US" smtClean="0"/>
              <a:t>3/30/2016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A1836-CA8F-40E3-9369-089DA1B764FC}" type="slidenum">
              <a:rPr lang="en-US" smtClean="0"/>
              <a:t>‹#›</a:t>
            </a:fld>
            <a:endParaRPr lang="en-US"/>
          </a:p>
        </p:txBody>
      </p:sp>
    </p:spTree>
    <p:extLst>
      <p:ext uri="{BB962C8B-B14F-4D97-AF65-F5344CB8AC3E}">
        <p14:creationId xmlns:p14="http://schemas.microsoft.com/office/powerpoint/2010/main" val="3035445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7B9559-2938-408A-B5FA-F9DA62EADF1E}" type="datetimeFigureOut">
              <a:rPr lang="en-US" smtClean="0"/>
              <a:t>3/30/2016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A1836-CA8F-40E3-9369-089DA1B764FC}" type="slidenum">
              <a:rPr lang="en-US" smtClean="0"/>
              <a:t>‹#›</a:t>
            </a:fld>
            <a:endParaRPr lang="en-US"/>
          </a:p>
        </p:txBody>
      </p:sp>
    </p:spTree>
    <p:extLst>
      <p:ext uri="{BB962C8B-B14F-4D97-AF65-F5344CB8AC3E}">
        <p14:creationId xmlns:p14="http://schemas.microsoft.com/office/powerpoint/2010/main" val="3892789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7B9559-2938-408A-B5FA-F9DA62EADF1E}" type="datetimeFigureOut">
              <a:rPr lang="en-US" smtClean="0"/>
              <a:t>3/30/2016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A1836-CA8F-40E3-9369-089DA1B764FC}" type="slidenum">
              <a:rPr lang="en-US" smtClean="0"/>
              <a:t>‹#›</a:t>
            </a:fld>
            <a:endParaRPr lang="en-US"/>
          </a:p>
        </p:txBody>
      </p:sp>
    </p:spTree>
    <p:extLst>
      <p:ext uri="{BB962C8B-B14F-4D97-AF65-F5344CB8AC3E}">
        <p14:creationId xmlns:p14="http://schemas.microsoft.com/office/powerpoint/2010/main" val="1604177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E233554-4246-484F-B477-62FACCB14C2D}" type="slidenum">
              <a:rPr lang="en-US"/>
              <a:pPr>
                <a:defRPr/>
              </a:pPr>
              <a:t>‹#›</a:t>
            </a:fld>
            <a:endParaRPr lang="en-US"/>
          </a:p>
        </p:txBody>
      </p:sp>
    </p:spTree>
    <p:extLst>
      <p:ext uri="{BB962C8B-B14F-4D97-AF65-F5344CB8AC3E}">
        <p14:creationId xmlns:p14="http://schemas.microsoft.com/office/powerpoint/2010/main" val="3457762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7B9559-2938-408A-B5FA-F9DA62EADF1E}" type="datetimeFigureOut">
              <a:rPr lang="en-US" smtClean="0"/>
              <a:t>3/30/2016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A1836-CA8F-40E3-9369-089DA1B764FC}" type="slidenum">
              <a:rPr lang="en-US" smtClean="0"/>
              <a:t>‹#›</a:t>
            </a:fld>
            <a:endParaRPr lang="en-US"/>
          </a:p>
        </p:txBody>
      </p:sp>
    </p:spTree>
    <p:extLst>
      <p:ext uri="{BB962C8B-B14F-4D97-AF65-F5344CB8AC3E}">
        <p14:creationId xmlns:p14="http://schemas.microsoft.com/office/powerpoint/2010/main" val="281836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7B9559-2938-408A-B5FA-F9DA62EADF1E}" type="datetimeFigureOut">
              <a:rPr lang="en-US" smtClean="0"/>
              <a:t>3/30/2016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A1836-CA8F-40E3-9369-089DA1B764FC}" type="slidenum">
              <a:rPr lang="en-US" smtClean="0"/>
              <a:t>‹#›</a:t>
            </a:fld>
            <a:endParaRPr lang="en-US"/>
          </a:p>
        </p:txBody>
      </p:sp>
    </p:spTree>
    <p:extLst>
      <p:ext uri="{BB962C8B-B14F-4D97-AF65-F5344CB8AC3E}">
        <p14:creationId xmlns:p14="http://schemas.microsoft.com/office/powerpoint/2010/main" val="1411923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7B9559-2938-408A-B5FA-F9DA62EADF1E}" type="datetimeFigureOut">
              <a:rPr lang="en-US" smtClean="0"/>
              <a:t>3/30/2016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A1836-CA8F-40E3-9369-089DA1B764FC}" type="slidenum">
              <a:rPr lang="en-US" smtClean="0"/>
              <a:t>‹#›</a:t>
            </a:fld>
            <a:endParaRPr lang="en-US"/>
          </a:p>
        </p:txBody>
      </p:sp>
    </p:spTree>
    <p:extLst>
      <p:ext uri="{BB962C8B-B14F-4D97-AF65-F5344CB8AC3E}">
        <p14:creationId xmlns:p14="http://schemas.microsoft.com/office/powerpoint/2010/main" val="2620082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7B9559-2938-408A-B5FA-F9DA62EADF1E}" type="datetimeFigureOut">
              <a:rPr lang="en-US" smtClean="0"/>
              <a:t>3/30/2016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A1836-CA8F-40E3-9369-089DA1B764FC}" type="slidenum">
              <a:rPr lang="en-US" smtClean="0"/>
              <a:t>‹#›</a:t>
            </a:fld>
            <a:endParaRPr lang="en-US"/>
          </a:p>
        </p:txBody>
      </p:sp>
    </p:spTree>
    <p:extLst>
      <p:ext uri="{BB962C8B-B14F-4D97-AF65-F5344CB8AC3E}">
        <p14:creationId xmlns:p14="http://schemas.microsoft.com/office/powerpoint/2010/main" val="282309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7B9559-2938-408A-B5FA-F9DA62EADF1E}" type="datetimeFigureOut">
              <a:rPr lang="en-US" smtClean="0"/>
              <a:t>3/30/2016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A1836-CA8F-40E3-9369-089DA1B764FC}" type="slidenum">
              <a:rPr lang="en-US" smtClean="0"/>
              <a:t>‹#›</a:t>
            </a:fld>
            <a:endParaRPr lang="en-US"/>
          </a:p>
        </p:txBody>
      </p:sp>
    </p:spTree>
    <p:extLst>
      <p:ext uri="{BB962C8B-B14F-4D97-AF65-F5344CB8AC3E}">
        <p14:creationId xmlns:p14="http://schemas.microsoft.com/office/powerpoint/2010/main" val="1222010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7B9559-2938-408A-B5FA-F9DA62EADF1E}" type="datetimeFigureOut">
              <a:rPr lang="en-US" smtClean="0"/>
              <a:t>3/30/2016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A1836-CA8F-40E3-9369-089DA1B764FC}" type="slidenum">
              <a:rPr lang="en-US" smtClean="0"/>
              <a:t>‹#›</a:t>
            </a:fld>
            <a:endParaRPr lang="en-US"/>
          </a:p>
        </p:txBody>
      </p:sp>
    </p:spTree>
    <p:extLst>
      <p:ext uri="{BB962C8B-B14F-4D97-AF65-F5344CB8AC3E}">
        <p14:creationId xmlns:p14="http://schemas.microsoft.com/office/powerpoint/2010/main" val="2845813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7B9559-2938-408A-B5FA-F9DA62EADF1E}" type="datetimeFigureOut">
              <a:rPr lang="en-US" smtClean="0"/>
              <a:t>3/30/2016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A1836-CA8F-40E3-9369-089DA1B764FC}" type="slidenum">
              <a:rPr lang="en-US" smtClean="0"/>
              <a:t>‹#›</a:t>
            </a:fld>
            <a:endParaRPr lang="en-US"/>
          </a:p>
        </p:txBody>
      </p:sp>
    </p:spTree>
    <p:extLst>
      <p:ext uri="{BB962C8B-B14F-4D97-AF65-F5344CB8AC3E}">
        <p14:creationId xmlns:p14="http://schemas.microsoft.com/office/powerpoint/2010/main" val="883814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7B9559-2938-408A-B5FA-F9DA62EADF1E}" type="datetimeFigureOut">
              <a:rPr lang="en-US" smtClean="0"/>
              <a:t>3/30/2016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A1836-CA8F-40E3-9369-089DA1B764FC}" type="slidenum">
              <a:rPr lang="en-US" smtClean="0"/>
              <a:t>‹#›</a:t>
            </a:fld>
            <a:endParaRPr lang="en-US"/>
          </a:p>
        </p:txBody>
      </p:sp>
    </p:spTree>
    <p:extLst>
      <p:ext uri="{BB962C8B-B14F-4D97-AF65-F5344CB8AC3E}">
        <p14:creationId xmlns:p14="http://schemas.microsoft.com/office/powerpoint/2010/main" val="697866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7B9559-2938-408A-B5FA-F9DA62EADF1E}" type="datetimeFigureOut">
              <a:rPr lang="en-US" smtClean="0"/>
              <a:t>3/30/2016</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A1836-CA8F-40E3-9369-089DA1B764FC}" type="slidenum">
              <a:rPr lang="en-US" smtClean="0"/>
              <a:t>‹#›</a:t>
            </a:fld>
            <a:endParaRPr lang="en-US"/>
          </a:p>
        </p:txBody>
      </p:sp>
    </p:spTree>
    <p:extLst>
      <p:ext uri="{BB962C8B-B14F-4D97-AF65-F5344CB8AC3E}">
        <p14:creationId xmlns:p14="http://schemas.microsoft.com/office/powerpoint/2010/main" val="839026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6.emf"/><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image" Target="../media/image18.emf"/><Relationship Id="rId4" Type="http://schemas.openxmlformats.org/officeDocument/2006/relationships/oleObject" Target="../embeddings/Microsoft_Excel_97-2003_Worksheet1.xls"/></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 y="533400"/>
            <a:ext cx="4800599" cy="3352800"/>
          </a:xfrm>
        </p:spPr>
        <p:txBody>
          <a:bodyPr>
            <a:noAutofit/>
          </a:bodyPr>
          <a:lstStyle/>
          <a:p>
            <a:pPr algn="l"/>
            <a:r>
              <a:rPr lang="en-US" sz="4800" b="1" dirty="0" smtClean="0">
                <a:latin typeface="Californian FB" panose="0207040306080B030204" pitchFamily="18" charset="0"/>
                <a:cs typeface="Aharoni" panose="02010803020104030203" pitchFamily="2" charset="-79"/>
              </a:rPr>
              <a:t>Off-Road Travel Management</a:t>
            </a:r>
            <a:br>
              <a:rPr lang="en-US" sz="4800" b="1" dirty="0" smtClean="0">
                <a:latin typeface="Californian FB" panose="0207040306080B030204" pitchFamily="18" charset="0"/>
                <a:cs typeface="Aharoni" panose="02010803020104030203" pitchFamily="2" charset="-79"/>
              </a:rPr>
            </a:br>
            <a:r>
              <a:rPr lang="en-US" sz="4800" b="1" dirty="0" smtClean="0">
                <a:latin typeface="Californian FB" panose="0207040306080B030204" pitchFamily="18" charset="0"/>
                <a:cs typeface="Aharoni" panose="02010803020104030203" pitchFamily="2" charset="-79"/>
              </a:rPr>
              <a:t>on Alaska’s North Slope</a:t>
            </a:r>
            <a:endParaRPr lang="en-US" sz="4800" b="1" dirty="0">
              <a:latin typeface="Californian FB" panose="0207040306080B030204" pitchFamily="18" charset="0"/>
              <a:cs typeface="Aharoni" panose="02010803020104030203" pitchFamily="2" charset="-79"/>
            </a:endParaRPr>
          </a:p>
        </p:txBody>
      </p:sp>
      <p:sp>
        <p:nvSpPr>
          <p:cNvPr id="3" name="Subtitle 2"/>
          <p:cNvSpPr>
            <a:spLocks noGrp="1"/>
          </p:cNvSpPr>
          <p:nvPr>
            <p:ph type="subTitle" idx="1"/>
          </p:nvPr>
        </p:nvSpPr>
        <p:spPr>
          <a:xfrm>
            <a:off x="152400" y="5480222"/>
            <a:ext cx="6400800" cy="1295400"/>
          </a:xfrm>
        </p:spPr>
        <p:txBody>
          <a:bodyPr>
            <a:normAutofit lnSpcReduction="10000"/>
          </a:bodyPr>
          <a:lstStyle/>
          <a:p>
            <a:pPr algn="l"/>
            <a:r>
              <a:rPr lang="en-US" sz="1800" dirty="0" smtClean="0">
                <a:solidFill>
                  <a:schemeClr val="bg1"/>
                </a:solidFill>
                <a:latin typeface="Corbel" panose="020B0503020204020204" pitchFamily="34" charset="0"/>
              </a:rPr>
              <a:t>Alaska Department of Natural Resources</a:t>
            </a:r>
          </a:p>
          <a:p>
            <a:pPr algn="l"/>
            <a:r>
              <a:rPr lang="en-US" sz="1800" dirty="0" smtClean="0">
                <a:solidFill>
                  <a:schemeClr val="bg1"/>
                </a:solidFill>
                <a:latin typeface="Corbel" panose="020B0503020204020204" pitchFamily="34" charset="0"/>
              </a:rPr>
              <a:t>Division of Mining, Land and Water</a:t>
            </a:r>
          </a:p>
          <a:p>
            <a:pPr algn="l"/>
            <a:endParaRPr lang="en-US" sz="1800" dirty="0" smtClean="0">
              <a:solidFill>
                <a:schemeClr val="bg1"/>
              </a:solidFill>
              <a:latin typeface="Corbel" panose="020B0503020204020204" pitchFamily="34" charset="0"/>
            </a:endParaRPr>
          </a:p>
          <a:p>
            <a:pPr algn="l"/>
            <a:r>
              <a:rPr lang="en-US" sz="1800" dirty="0" smtClean="0">
                <a:solidFill>
                  <a:schemeClr val="bg1"/>
                </a:solidFill>
                <a:latin typeface="Corbel" panose="020B0503020204020204" pitchFamily="34" charset="0"/>
              </a:rPr>
              <a:t>Melissa </a:t>
            </a:r>
            <a:r>
              <a:rPr lang="en-US" sz="1800" dirty="0" smtClean="0">
                <a:solidFill>
                  <a:schemeClr val="bg1"/>
                </a:solidFill>
                <a:latin typeface="Corbel" panose="020B0503020204020204" pitchFamily="34" charset="0"/>
              </a:rPr>
              <a:t>Head, Northern Oil &amp; Gas Team Manager</a:t>
            </a:r>
            <a:endParaRPr lang="en-US" sz="1800" dirty="0">
              <a:solidFill>
                <a:schemeClr val="bg1"/>
              </a:solidFill>
              <a:latin typeface="Corbel" panose="020B0503020204020204" pitchFamily="34" charset="0"/>
            </a:endParaRPr>
          </a:p>
        </p:txBody>
      </p:sp>
      <p:pic>
        <p:nvPicPr>
          <p:cNvPr id="4" name="Picture 5" descr="dnrlogo_medium_trans"/>
          <p:cNvPicPr>
            <a:picLocks noChangeAspect="1" noChangeArrowheads="1"/>
          </p:cNvPicPr>
          <p:nvPr/>
        </p:nvPicPr>
        <p:blipFill>
          <a:blip r:embed="rId3" cstate="print"/>
          <a:srcRect/>
          <a:stretch>
            <a:fillRect/>
          </a:stretch>
        </p:blipFill>
        <p:spPr bwMode="auto">
          <a:xfrm>
            <a:off x="8305801" y="6019800"/>
            <a:ext cx="749193" cy="762000"/>
          </a:xfrm>
          <a:prstGeom prst="rect">
            <a:avLst/>
          </a:prstGeom>
          <a:noFill/>
          <a:ln w="9525">
            <a:noFill/>
            <a:miter lim="800000"/>
            <a:headEnd/>
            <a:tailEnd/>
          </a:ln>
        </p:spPr>
      </p:pic>
    </p:spTree>
    <p:extLst>
      <p:ext uri="{BB962C8B-B14F-4D97-AF65-F5344CB8AC3E}">
        <p14:creationId xmlns:p14="http://schemas.microsoft.com/office/powerpoint/2010/main" val="39567758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26578022"/>
              </p:ext>
            </p:extLst>
          </p:nvPr>
        </p:nvGraphicFramePr>
        <p:xfrm>
          <a:off x="457200" y="990601"/>
          <a:ext cx="8229600" cy="4525963"/>
        </p:xfrm>
        <a:graphic>
          <a:graphicData uri="http://schemas.openxmlformats.org/drawingml/2006/chart">
            <c:chart xmlns:c="http://schemas.openxmlformats.org/drawingml/2006/chart" xmlns:r="http://schemas.openxmlformats.org/officeDocument/2006/relationships" r:id="rId2"/>
          </a:graphicData>
        </a:graphic>
      </p:graphicFrame>
      <p:pic>
        <p:nvPicPr>
          <p:cNvPr id="3" name="Picture 10" descr="dnrlogo_medium_trans"/>
          <p:cNvPicPr>
            <a:picLocks noChangeAspect="1" noChangeArrowheads="1"/>
          </p:cNvPicPr>
          <p:nvPr/>
        </p:nvPicPr>
        <p:blipFill>
          <a:blip r:embed="rId3" cstate="print"/>
          <a:srcRect/>
          <a:stretch>
            <a:fillRect/>
          </a:stretch>
        </p:blipFill>
        <p:spPr bwMode="auto">
          <a:xfrm>
            <a:off x="8443914" y="6151563"/>
            <a:ext cx="630237" cy="639762"/>
          </a:xfrm>
          <a:prstGeom prst="rect">
            <a:avLst/>
          </a:prstGeom>
          <a:noFill/>
          <a:ln w="9525">
            <a:noFill/>
            <a:miter lim="800000"/>
            <a:headEnd/>
            <a:tailEnd/>
          </a:ln>
        </p:spPr>
      </p:pic>
    </p:spTree>
    <p:extLst>
      <p:ext uri="{BB962C8B-B14F-4D97-AF65-F5344CB8AC3E}">
        <p14:creationId xmlns:p14="http://schemas.microsoft.com/office/powerpoint/2010/main" val="12669587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13388"/>
          </a:xfrm>
        </p:spPr>
        <p:txBody>
          <a:bodyPr>
            <a:noAutofit/>
          </a:bodyPr>
          <a:lstStyle/>
          <a:p>
            <a:r>
              <a:rPr lang="en-US" sz="4000" dirty="0" smtClean="0">
                <a:solidFill>
                  <a:schemeClr val="bg1"/>
                </a:solidFill>
                <a:latin typeface="Corbel" pitchFamily="34" charset="0"/>
              </a:rPr>
              <a:t>Increased pressure to open winter tundra travel earlier</a:t>
            </a:r>
            <a:endParaRPr lang="en-US" sz="4000" dirty="0">
              <a:solidFill>
                <a:schemeClr val="bg1"/>
              </a:solidFill>
              <a:latin typeface="Corbel" pitchFamily="34" charset="0"/>
            </a:endParaRPr>
          </a:p>
        </p:txBody>
      </p:sp>
      <p:sp>
        <p:nvSpPr>
          <p:cNvPr id="5" name="Content Placeholder 4"/>
          <p:cNvSpPr>
            <a:spLocks noGrp="1"/>
          </p:cNvSpPr>
          <p:nvPr>
            <p:ph idx="1"/>
          </p:nvPr>
        </p:nvSpPr>
        <p:spPr>
          <a:xfrm>
            <a:off x="507206" y="1929606"/>
            <a:ext cx="8229600" cy="4525963"/>
          </a:xfrm>
        </p:spPr>
        <p:txBody>
          <a:bodyPr/>
          <a:lstStyle/>
          <a:p>
            <a:r>
              <a:rPr lang="en-US" dirty="0" smtClean="0">
                <a:solidFill>
                  <a:schemeClr val="bg1"/>
                </a:solidFill>
                <a:latin typeface="Corbel" pitchFamily="34" charset="0"/>
              </a:rPr>
              <a:t>Allows for a longer oil and gas exploration season</a:t>
            </a:r>
          </a:p>
          <a:p>
            <a:r>
              <a:rPr lang="en-US" dirty="0" smtClean="0">
                <a:solidFill>
                  <a:schemeClr val="bg1"/>
                </a:solidFill>
                <a:latin typeface="Corbel" pitchFamily="34" charset="0"/>
              </a:rPr>
              <a:t>Increases the potential for tundra damage (i.e. scuffing, gouging, scraping)</a:t>
            </a:r>
          </a:p>
          <a:p>
            <a:r>
              <a:rPr lang="en-US" dirty="0" smtClean="0">
                <a:solidFill>
                  <a:schemeClr val="bg1"/>
                </a:solidFill>
                <a:latin typeface="Corbel" pitchFamily="34" charset="0"/>
              </a:rPr>
              <a:t>Increased wildlife impacts</a:t>
            </a:r>
          </a:p>
          <a:p>
            <a:r>
              <a:rPr lang="en-US" dirty="0" smtClean="0">
                <a:solidFill>
                  <a:schemeClr val="bg1"/>
                </a:solidFill>
                <a:latin typeface="Corbel" pitchFamily="34" charset="0"/>
              </a:rPr>
              <a:t>Increased fuel spill potential on the tundra</a:t>
            </a:r>
          </a:p>
          <a:p>
            <a:endParaRPr lang="en-US" dirty="0">
              <a:solidFill>
                <a:schemeClr val="bg1"/>
              </a:solidFill>
            </a:endParaRPr>
          </a:p>
        </p:txBody>
      </p:sp>
      <p:pic>
        <p:nvPicPr>
          <p:cNvPr id="6" name="Picture 5" descr="dnrlogo_medium_trans"/>
          <p:cNvPicPr>
            <a:picLocks noChangeAspect="1" noChangeArrowheads="1"/>
          </p:cNvPicPr>
          <p:nvPr/>
        </p:nvPicPr>
        <p:blipFill>
          <a:blip r:embed="rId3" cstate="print"/>
          <a:srcRect/>
          <a:stretch>
            <a:fillRect/>
          </a:stretch>
        </p:blipFill>
        <p:spPr bwMode="auto">
          <a:xfrm>
            <a:off x="8458200" y="6172200"/>
            <a:ext cx="557213" cy="566738"/>
          </a:xfrm>
          <a:prstGeom prst="rect">
            <a:avLst/>
          </a:prstGeom>
          <a:noFill/>
          <a:ln w="9525">
            <a:noFill/>
            <a:miter lim="800000"/>
            <a:headEnd/>
            <a:tailEnd/>
          </a:ln>
        </p:spPr>
      </p:pic>
    </p:spTree>
    <p:extLst>
      <p:ext uri="{BB962C8B-B14F-4D97-AF65-F5344CB8AC3E}">
        <p14:creationId xmlns:p14="http://schemas.microsoft.com/office/powerpoint/2010/main" val="17368812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12"/>
          <p:cNvSpPr txBox="1">
            <a:spLocks noChangeArrowheads="1"/>
          </p:cNvSpPr>
          <p:nvPr/>
        </p:nvSpPr>
        <p:spPr bwMode="auto">
          <a:xfrm>
            <a:off x="5638800" y="3352801"/>
            <a:ext cx="3200400" cy="369332"/>
          </a:xfrm>
          <a:prstGeom prst="rect">
            <a:avLst/>
          </a:prstGeom>
          <a:noFill/>
          <a:ln w="9525">
            <a:noFill/>
            <a:miter lim="800000"/>
            <a:headEnd/>
            <a:tailEnd/>
          </a:ln>
        </p:spPr>
        <p:txBody>
          <a:bodyPr>
            <a:spAutoFit/>
          </a:bodyPr>
          <a:lstStyle/>
          <a:p>
            <a:pPr algn="l">
              <a:spcBef>
                <a:spcPct val="50000"/>
              </a:spcBef>
            </a:pPr>
            <a:r>
              <a:rPr lang="en-US" sz="1800" b="1">
                <a:solidFill>
                  <a:srgbClr val="FFFF00"/>
                </a:solidFill>
                <a:latin typeface="Arial" charset="0"/>
              </a:rPr>
              <a:t> </a:t>
            </a:r>
          </a:p>
        </p:txBody>
      </p:sp>
      <p:sp>
        <p:nvSpPr>
          <p:cNvPr id="17411" name="Text Box 20"/>
          <p:cNvSpPr txBox="1">
            <a:spLocks noChangeArrowheads="1"/>
          </p:cNvSpPr>
          <p:nvPr/>
        </p:nvSpPr>
        <p:spPr bwMode="auto">
          <a:xfrm>
            <a:off x="5638800" y="5638801"/>
            <a:ext cx="3200400" cy="369332"/>
          </a:xfrm>
          <a:prstGeom prst="rect">
            <a:avLst/>
          </a:prstGeom>
          <a:noFill/>
          <a:ln w="9525">
            <a:noFill/>
            <a:miter lim="800000"/>
            <a:headEnd/>
            <a:tailEnd/>
          </a:ln>
        </p:spPr>
        <p:txBody>
          <a:bodyPr>
            <a:spAutoFit/>
          </a:bodyPr>
          <a:lstStyle/>
          <a:p>
            <a:pPr algn="l">
              <a:spcBef>
                <a:spcPct val="50000"/>
              </a:spcBef>
            </a:pPr>
            <a:r>
              <a:rPr lang="en-US" sz="1800" b="1">
                <a:solidFill>
                  <a:srgbClr val="FFFF00"/>
                </a:solidFill>
                <a:latin typeface="Arial" charset="0"/>
              </a:rPr>
              <a:t> </a:t>
            </a:r>
          </a:p>
        </p:txBody>
      </p:sp>
      <p:sp>
        <p:nvSpPr>
          <p:cNvPr id="17412" name="Title 20"/>
          <p:cNvSpPr>
            <a:spLocks noGrp="1"/>
          </p:cNvSpPr>
          <p:nvPr>
            <p:ph type="title"/>
          </p:nvPr>
        </p:nvSpPr>
        <p:spPr>
          <a:xfrm>
            <a:off x="228600" y="226137"/>
            <a:ext cx="8610600" cy="776288"/>
          </a:xfrm>
        </p:spPr>
        <p:txBody>
          <a:bodyPr>
            <a:noAutofit/>
          </a:bodyPr>
          <a:lstStyle/>
          <a:p>
            <a:pPr eaLnBrk="1" hangingPunct="1"/>
            <a:r>
              <a:rPr lang="en-US" sz="3600" dirty="0" smtClean="0">
                <a:solidFill>
                  <a:schemeClr val="bg1"/>
                </a:solidFill>
                <a:latin typeface="Corbel" pitchFamily="34" charset="0"/>
              </a:rPr>
              <a:t>How have we extended the ice road season?</a:t>
            </a:r>
          </a:p>
        </p:txBody>
      </p:sp>
      <p:sp>
        <p:nvSpPr>
          <p:cNvPr id="17413" name="Content Placeholder 22"/>
          <p:cNvSpPr>
            <a:spLocks noGrp="1"/>
          </p:cNvSpPr>
          <p:nvPr>
            <p:ph sz="half" idx="1"/>
          </p:nvPr>
        </p:nvSpPr>
        <p:spPr>
          <a:xfrm>
            <a:off x="381001" y="1109664"/>
            <a:ext cx="4467225" cy="5226050"/>
          </a:xfrm>
        </p:spPr>
        <p:txBody>
          <a:bodyPr>
            <a:normAutofit lnSpcReduction="10000"/>
          </a:bodyPr>
          <a:lstStyle/>
          <a:p>
            <a:pPr marL="228600" indent="-228600" eaLnBrk="1" hangingPunct="1"/>
            <a:r>
              <a:rPr lang="en-US" sz="2400" dirty="0" smtClean="0">
                <a:solidFill>
                  <a:schemeClr val="bg1"/>
                </a:solidFill>
                <a:latin typeface="Corbel" pitchFamily="34" charset="0"/>
              </a:rPr>
              <a:t>Utilize low-impact vehicles for initial pre-packing activities</a:t>
            </a:r>
          </a:p>
          <a:p>
            <a:pPr marL="457200" lvl="1" indent="-228600" eaLnBrk="1" hangingPunct="1">
              <a:buFontTx/>
              <a:buNone/>
            </a:pPr>
            <a:endParaRPr lang="en-US" dirty="0" smtClean="0">
              <a:solidFill>
                <a:schemeClr val="bg1"/>
              </a:solidFill>
              <a:latin typeface="Corbel" pitchFamily="34" charset="0"/>
            </a:endParaRPr>
          </a:p>
          <a:p>
            <a:pPr marL="228600" indent="-228600" eaLnBrk="1" hangingPunct="1"/>
            <a:r>
              <a:rPr lang="en-US" sz="2400" dirty="0" smtClean="0">
                <a:solidFill>
                  <a:schemeClr val="bg1"/>
                </a:solidFill>
                <a:latin typeface="Corbel" pitchFamily="34" charset="0"/>
              </a:rPr>
              <a:t>Carefully choose routes based on vegetation and landforms that are more resistant to damage</a:t>
            </a:r>
          </a:p>
          <a:p>
            <a:pPr marL="228600" indent="-228600" eaLnBrk="1" hangingPunct="1">
              <a:buNone/>
            </a:pPr>
            <a:endParaRPr lang="en-US" sz="2400" dirty="0" smtClean="0">
              <a:solidFill>
                <a:schemeClr val="bg1"/>
              </a:solidFill>
              <a:latin typeface="Corbel" pitchFamily="34" charset="0"/>
            </a:endParaRPr>
          </a:p>
          <a:p>
            <a:pPr marL="228600" indent="-228600" eaLnBrk="1" hangingPunct="1"/>
            <a:r>
              <a:rPr lang="en-US" sz="2400" dirty="0" smtClean="0">
                <a:solidFill>
                  <a:schemeClr val="bg1"/>
                </a:solidFill>
                <a:latin typeface="Corbel" pitchFamily="34" charset="0"/>
              </a:rPr>
              <a:t>Amendments of snow and/or ice chips</a:t>
            </a:r>
          </a:p>
          <a:p>
            <a:pPr marL="228600" indent="-228600" eaLnBrk="1" hangingPunct="1">
              <a:buNone/>
            </a:pPr>
            <a:endParaRPr lang="en-US" sz="2400" dirty="0" smtClean="0">
              <a:solidFill>
                <a:schemeClr val="bg1"/>
              </a:solidFill>
              <a:latin typeface="Corbel" pitchFamily="34" charset="0"/>
            </a:endParaRPr>
          </a:p>
          <a:p>
            <a:pPr marL="228600" indent="-228600" eaLnBrk="1" hangingPunct="1"/>
            <a:r>
              <a:rPr lang="en-US" sz="2400" dirty="0" smtClean="0">
                <a:solidFill>
                  <a:schemeClr val="bg1"/>
                </a:solidFill>
                <a:latin typeface="Corbel" pitchFamily="34" charset="0"/>
              </a:rPr>
              <a:t>Evaluate new methods of ice road construction. (i.e. </a:t>
            </a:r>
            <a:r>
              <a:rPr lang="en-US" sz="2400" dirty="0" err="1" smtClean="0">
                <a:solidFill>
                  <a:schemeClr val="bg1"/>
                </a:solidFill>
                <a:latin typeface="Corbel" pitchFamily="34" charset="0"/>
              </a:rPr>
              <a:t>Rolligon</a:t>
            </a:r>
            <a:r>
              <a:rPr lang="en-US" sz="2400" dirty="0" smtClean="0">
                <a:solidFill>
                  <a:schemeClr val="bg1"/>
                </a:solidFill>
                <a:latin typeface="Corbel" pitchFamily="34" charset="0"/>
              </a:rPr>
              <a:t> water side-casting)</a:t>
            </a:r>
          </a:p>
          <a:p>
            <a:pPr marL="228600" indent="-228600" eaLnBrk="1" hangingPunct="1">
              <a:buNone/>
            </a:pPr>
            <a:endParaRPr lang="en-US" sz="2000" dirty="0" smtClean="0">
              <a:solidFill>
                <a:schemeClr val="accent2"/>
              </a:solidFill>
              <a:latin typeface="Corbel" pitchFamily="34" charset="0"/>
            </a:endParaRPr>
          </a:p>
          <a:p>
            <a:pPr marL="457200" lvl="1" indent="-228600" eaLnBrk="1" hangingPunct="1"/>
            <a:endParaRPr lang="en-US" sz="1200" dirty="0" smtClean="0">
              <a:solidFill>
                <a:srgbClr val="FFFF00"/>
              </a:solidFill>
            </a:endParaRPr>
          </a:p>
        </p:txBody>
      </p:sp>
      <p:pic>
        <p:nvPicPr>
          <p:cNvPr id="17414" name="Content Placeholder 6" descr="S5035992_steiger.bmp"/>
          <p:cNvPicPr>
            <a:picLocks noGrp="1" noChangeAspect="1"/>
          </p:cNvPicPr>
          <p:nvPr>
            <p:ph sz="half" idx="2"/>
          </p:nvPr>
        </p:nvPicPr>
        <p:blipFill>
          <a:blip r:embed="rId3" cstate="print"/>
          <a:stretch>
            <a:fillRect/>
          </a:stretch>
        </p:blipFill>
        <p:spPr>
          <a:xfrm>
            <a:off x="4876800" y="1199099"/>
            <a:ext cx="3733800" cy="2104356"/>
          </a:xfrm>
          <a:noFill/>
          <a:ln w="19050">
            <a:solidFill>
              <a:schemeClr val="hlink"/>
            </a:solidFill>
          </a:ln>
        </p:spPr>
      </p:pic>
      <p:sp>
        <p:nvSpPr>
          <p:cNvPr id="17415" name="TextBox 7"/>
          <p:cNvSpPr txBox="1">
            <a:spLocks noChangeArrowheads="1"/>
          </p:cNvSpPr>
          <p:nvPr/>
        </p:nvSpPr>
        <p:spPr bwMode="auto">
          <a:xfrm>
            <a:off x="7556091" y="1283111"/>
            <a:ext cx="914400" cy="338554"/>
          </a:xfrm>
          <a:prstGeom prst="rect">
            <a:avLst/>
          </a:prstGeom>
          <a:noFill/>
          <a:ln w="9525">
            <a:noFill/>
            <a:miter lim="800000"/>
            <a:headEnd/>
            <a:tailEnd/>
          </a:ln>
        </p:spPr>
        <p:txBody>
          <a:bodyPr>
            <a:spAutoFit/>
          </a:bodyPr>
          <a:lstStyle/>
          <a:p>
            <a:r>
              <a:rPr lang="en-US" sz="1600" b="1" dirty="0" err="1" smtClean="0"/>
              <a:t>Rolligon</a:t>
            </a:r>
            <a:endParaRPr lang="en-US" sz="1600" b="1" dirty="0"/>
          </a:p>
        </p:txBody>
      </p:sp>
      <p:pic>
        <p:nvPicPr>
          <p:cNvPr id="17416" name="Picture 9" descr="G:\Oil &amp; Gas Team\Vehicle Tests\Tucker Snowcat\2008 test\2008-08-28 tucker cu.JPG"/>
          <p:cNvPicPr>
            <a:picLocks noChangeAspect="1" noChangeArrowheads="1"/>
          </p:cNvPicPr>
          <p:nvPr/>
        </p:nvPicPr>
        <p:blipFill>
          <a:blip r:embed="rId4" cstate="print"/>
          <a:srcRect l="3604" t="2846" r="19345" b="4839"/>
          <a:stretch>
            <a:fillRect/>
          </a:stretch>
        </p:blipFill>
        <p:spPr bwMode="auto">
          <a:xfrm>
            <a:off x="4875213" y="3488921"/>
            <a:ext cx="3744912" cy="2990850"/>
          </a:xfrm>
          <a:prstGeom prst="rect">
            <a:avLst/>
          </a:prstGeom>
          <a:noFill/>
          <a:ln w="19050">
            <a:solidFill>
              <a:schemeClr val="folHlink"/>
            </a:solidFill>
            <a:miter lim="800000"/>
            <a:headEnd/>
            <a:tailEnd/>
          </a:ln>
        </p:spPr>
      </p:pic>
      <p:sp>
        <p:nvSpPr>
          <p:cNvPr id="17417" name="TextBox 10"/>
          <p:cNvSpPr txBox="1">
            <a:spLocks noChangeArrowheads="1"/>
          </p:cNvSpPr>
          <p:nvPr/>
        </p:nvSpPr>
        <p:spPr bwMode="auto">
          <a:xfrm>
            <a:off x="7420896" y="3544530"/>
            <a:ext cx="1143000" cy="584775"/>
          </a:xfrm>
          <a:prstGeom prst="rect">
            <a:avLst/>
          </a:prstGeom>
          <a:noFill/>
          <a:ln w="9525">
            <a:noFill/>
            <a:miter lim="800000"/>
            <a:headEnd/>
            <a:tailEnd/>
          </a:ln>
        </p:spPr>
        <p:txBody>
          <a:bodyPr>
            <a:spAutoFit/>
          </a:bodyPr>
          <a:lstStyle/>
          <a:p>
            <a:r>
              <a:rPr lang="en-US" sz="1600" b="1" dirty="0"/>
              <a:t>Tucker Sno-Cat</a:t>
            </a:r>
          </a:p>
        </p:txBody>
      </p:sp>
      <p:pic>
        <p:nvPicPr>
          <p:cNvPr id="17418" name="Picture 10" descr="dnrlogo_medium_trans"/>
          <p:cNvPicPr>
            <a:picLocks noChangeAspect="1" noChangeArrowheads="1"/>
          </p:cNvPicPr>
          <p:nvPr/>
        </p:nvPicPr>
        <p:blipFill>
          <a:blip r:embed="rId5" cstate="print"/>
          <a:srcRect/>
          <a:stretch>
            <a:fillRect/>
          </a:stretch>
        </p:blipFill>
        <p:spPr bwMode="auto">
          <a:xfrm>
            <a:off x="68263" y="6234114"/>
            <a:ext cx="557212" cy="566737"/>
          </a:xfrm>
          <a:prstGeom prst="rect">
            <a:avLst/>
          </a:prstGeom>
          <a:noFill/>
          <a:ln w="9525">
            <a:noFill/>
            <a:miter lim="800000"/>
            <a:headEnd/>
            <a:tailEnd/>
          </a:ln>
        </p:spPr>
      </p:pic>
    </p:spTree>
    <p:extLst>
      <p:ext uri="{BB962C8B-B14F-4D97-AF65-F5344CB8AC3E}">
        <p14:creationId xmlns:p14="http://schemas.microsoft.com/office/powerpoint/2010/main" val="3126648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fontScale="90000"/>
          </a:bodyPr>
          <a:lstStyle/>
          <a:p>
            <a:r>
              <a:rPr lang="en-US" dirty="0" smtClean="0">
                <a:solidFill>
                  <a:schemeClr val="bg1"/>
                </a:solidFill>
                <a:latin typeface="Corbel" panose="020B0503020204020204" pitchFamily="34" charset="0"/>
              </a:rPr>
              <a:t>Ice/Snow Road Damage Assessments</a:t>
            </a:r>
            <a:endParaRPr lang="en-US" dirty="0">
              <a:solidFill>
                <a:schemeClr val="bg1"/>
              </a:solidFill>
              <a:latin typeface="Corbel" panose="020B0503020204020204" pitchFamily="34" charset="0"/>
            </a:endParaRPr>
          </a:p>
        </p:txBody>
      </p:sp>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1295400"/>
            <a:ext cx="4032059"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Object 3"/>
          <p:cNvGraphicFramePr>
            <a:graphicFrameLocks noChangeAspect="1"/>
          </p:cNvGraphicFramePr>
          <p:nvPr>
            <p:extLst>
              <p:ext uri="{D42A27DB-BD31-4B8C-83A1-F6EECF244321}">
                <p14:modId xmlns:p14="http://schemas.microsoft.com/office/powerpoint/2010/main" val="1189893398"/>
              </p:ext>
            </p:extLst>
          </p:nvPr>
        </p:nvGraphicFramePr>
        <p:xfrm>
          <a:off x="4800600" y="1295402"/>
          <a:ext cx="3867379" cy="5181599"/>
        </p:xfrm>
        <a:graphic>
          <a:graphicData uri="http://schemas.openxmlformats.org/presentationml/2006/ole">
            <mc:AlternateContent xmlns:mc="http://schemas.openxmlformats.org/markup-compatibility/2006">
              <mc:Choice xmlns:v="urn:schemas-microsoft-com:vml" Requires="v">
                <p:oleObj spid="_x0000_s6174" name="Acrobat Document" r:id="rId4" imgW="6829200" imgH="9118440" progId="AcroExch.Document.11">
                  <p:embed/>
                </p:oleObj>
              </mc:Choice>
              <mc:Fallback>
                <p:oleObj name="Acrobat Document" r:id="rId4" imgW="6829200" imgH="9118440" progId="AcroExch.Document.11">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1295402"/>
                        <a:ext cx="3867379" cy="5181599"/>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7522581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Grp="1" noChangeAspect="1"/>
          </p:cNvGraphicFramePr>
          <p:nvPr>
            <p:ph/>
            <p:extLst>
              <p:ext uri="{D42A27DB-BD31-4B8C-83A1-F6EECF244321}">
                <p14:modId xmlns:p14="http://schemas.microsoft.com/office/powerpoint/2010/main" val="481110206"/>
              </p:ext>
            </p:extLst>
          </p:nvPr>
        </p:nvGraphicFramePr>
        <p:xfrm>
          <a:off x="161729" y="794580"/>
          <a:ext cx="8839200" cy="5348023"/>
        </p:xfrm>
        <a:graphic>
          <a:graphicData uri="http://schemas.openxmlformats.org/presentationml/2006/ole">
            <mc:AlternateContent xmlns:mc="http://schemas.openxmlformats.org/markup-compatibility/2006">
              <mc:Choice xmlns:v="urn:schemas-microsoft-com:vml" Requires="v">
                <p:oleObj spid="_x0000_s1056" name="Chart" r:id="rId4" imgW="6896120" imgH="4171940" progId="Excel.Sheet.8">
                  <p:embed/>
                </p:oleObj>
              </mc:Choice>
              <mc:Fallback>
                <p:oleObj name="Chart" r:id="rId4" imgW="6896120" imgH="417194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729" y="794580"/>
                        <a:ext cx="8839200" cy="5348023"/>
                      </a:xfrm>
                      <a:prstGeom prst="rect">
                        <a:avLst/>
                      </a:prstGeom>
                      <a:noFill/>
                      <a:ln>
                        <a:noFill/>
                      </a:ln>
                      <a:effectLst/>
                      <a:extLst/>
                    </p:spPr>
                  </p:pic>
                </p:oleObj>
              </mc:Fallback>
            </mc:AlternateContent>
          </a:graphicData>
        </a:graphic>
      </p:graphicFrame>
      <p:pic>
        <p:nvPicPr>
          <p:cNvPr id="3075" name="Picture 4" descr="dnrlogo_medium_trans"/>
          <p:cNvPicPr>
            <a:picLocks noChangeAspect="1" noChangeArrowheads="1"/>
          </p:cNvPicPr>
          <p:nvPr/>
        </p:nvPicPr>
        <p:blipFill>
          <a:blip r:embed="rId6" cstate="print"/>
          <a:srcRect/>
          <a:stretch>
            <a:fillRect/>
          </a:stretch>
        </p:blipFill>
        <p:spPr bwMode="auto">
          <a:xfrm>
            <a:off x="8458200" y="6172201"/>
            <a:ext cx="557213" cy="566738"/>
          </a:xfrm>
          <a:prstGeom prst="rect">
            <a:avLst/>
          </a:prstGeom>
          <a:noFill/>
          <a:ln w="9525">
            <a:noFill/>
            <a:miter lim="800000"/>
            <a:headEnd/>
            <a:tailEnd/>
          </a:ln>
        </p:spPr>
      </p:pic>
    </p:spTree>
    <p:extLst>
      <p:ext uri="{BB962C8B-B14F-4D97-AF65-F5344CB8AC3E}">
        <p14:creationId xmlns:p14="http://schemas.microsoft.com/office/powerpoint/2010/main" val="21154132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0" y="152400"/>
            <a:ext cx="7924800" cy="812800"/>
          </a:xfrm>
        </p:spPr>
        <p:txBody>
          <a:bodyPr>
            <a:noAutofit/>
          </a:bodyPr>
          <a:lstStyle/>
          <a:p>
            <a:pPr eaLnBrk="1" hangingPunct="1"/>
            <a:r>
              <a:rPr lang="en-US" sz="4000" dirty="0" smtClean="0">
                <a:solidFill>
                  <a:schemeClr val="bg1"/>
                </a:solidFill>
                <a:latin typeface="Corbel" pitchFamily="34" charset="0"/>
              </a:rPr>
              <a:t>DMLW </a:t>
            </a:r>
            <a:r>
              <a:rPr lang="en-US" sz="4000" dirty="0" smtClean="0">
                <a:solidFill>
                  <a:schemeClr val="bg1"/>
                </a:solidFill>
                <a:latin typeface="Corbel" pitchFamily="34" charset="0"/>
              </a:rPr>
              <a:t>Management Guidelines</a:t>
            </a:r>
          </a:p>
        </p:txBody>
      </p:sp>
      <p:sp>
        <p:nvSpPr>
          <p:cNvPr id="30723" name="Rectangle 3"/>
          <p:cNvSpPr>
            <a:spLocks noGrp="1" noChangeArrowheads="1"/>
          </p:cNvSpPr>
          <p:nvPr>
            <p:ph type="body" idx="4294967295"/>
          </p:nvPr>
        </p:nvSpPr>
        <p:spPr>
          <a:xfrm>
            <a:off x="444500" y="1331913"/>
            <a:ext cx="8328025" cy="4772025"/>
          </a:xfrm>
        </p:spPr>
        <p:txBody>
          <a:bodyPr/>
          <a:lstStyle/>
          <a:p>
            <a:pPr eaLnBrk="1" hangingPunct="1">
              <a:buSzPct val="70000"/>
            </a:pPr>
            <a:r>
              <a:rPr lang="en-US" sz="2400" dirty="0" smtClean="0">
                <a:solidFill>
                  <a:schemeClr val="bg1"/>
                </a:solidFill>
                <a:latin typeface="Corbel" pitchFamily="34" charset="0"/>
              </a:rPr>
              <a:t>Continue to open tundra using snow depth criterion (6” in coastal, 9” in foothills) and soil temperature (-5° C).</a:t>
            </a:r>
          </a:p>
          <a:p>
            <a:pPr eaLnBrk="1" hangingPunct="1">
              <a:buSzPct val="70000"/>
              <a:buFontTx/>
              <a:buNone/>
            </a:pPr>
            <a:endParaRPr lang="en-US" sz="2400" dirty="0" smtClean="0">
              <a:solidFill>
                <a:schemeClr val="bg1"/>
              </a:solidFill>
              <a:latin typeface="Corbel" pitchFamily="34" charset="0"/>
            </a:endParaRPr>
          </a:p>
          <a:p>
            <a:pPr eaLnBrk="1" hangingPunct="1">
              <a:buSzPct val="70000"/>
            </a:pPr>
            <a:r>
              <a:rPr lang="en-US" sz="2400" dirty="0" smtClean="0">
                <a:solidFill>
                  <a:schemeClr val="bg1"/>
                </a:solidFill>
                <a:latin typeface="Corbel" pitchFamily="34" charset="0"/>
              </a:rPr>
              <a:t>For multiple pass projects:</a:t>
            </a:r>
          </a:p>
          <a:p>
            <a:pPr lvl="1" eaLnBrk="1" hangingPunct="1">
              <a:buSzPct val="70000"/>
            </a:pPr>
            <a:r>
              <a:rPr lang="en-US" sz="2400" dirty="0" smtClean="0">
                <a:solidFill>
                  <a:schemeClr val="bg1"/>
                </a:solidFill>
                <a:latin typeface="Corbel" pitchFamily="34" charset="0"/>
              </a:rPr>
              <a:t>If </a:t>
            </a:r>
            <a:r>
              <a:rPr lang="en-US" sz="2400" dirty="0" err="1" smtClean="0">
                <a:solidFill>
                  <a:schemeClr val="bg1"/>
                </a:solidFill>
                <a:latin typeface="Corbel" pitchFamily="34" charset="0"/>
              </a:rPr>
              <a:t>SWE</a:t>
            </a:r>
            <a:r>
              <a:rPr lang="en-US" sz="2400" dirty="0" smtClean="0">
                <a:solidFill>
                  <a:schemeClr val="bg1"/>
                </a:solidFill>
                <a:latin typeface="Corbel" pitchFamily="34" charset="0"/>
              </a:rPr>
              <a:t> ≥ 3.0 inches, approve project.</a:t>
            </a:r>
          </a:p>
          <a:p>
            <a:pPr lvl="1" eaLnBrk="1" hangingPunct="1">
              <a:buSzPct val="70000"/>
            </a:pPr>
            <a:r>
              <a:rPr lang="en-US" sz="2400" dirty="0" smtClean="0">
                <a:solidFill>
                  <a:schemeClr val="bg1"/>
                </a:solidFill>
                <a:latin typeface="Corbel" pitchFamily="34" charset="0"/>
              </a:rPr>
              <a:t>If </a:t>
            </a:r>
            <a:r>
              <a:rPr lang="en-US" sz="2400" dirty="0" err="1" smtClean="0">
                <a:solidFill>
                  <a:schemeClr val="bg1"/>
                </a:solidFill>
                <a:latin typeface="Corbel" pitchFamily="34" charset="0"/>
              </a:rPr>
              <a:t>SWE</a:t>
            </a:r>
            <a:r>
              <a:rPr lang="en-US" sz="2400" dirty="0" smtClean="0">
                <a:solidFill>
                  <a:schemeClr val="bg1"/>
                </a:solidFill>
                <a:latin typeface="Corbel" pitchFamily="34" charset="0"/>
              </a:rPr>
              <a:t> &lt; 3.0 inches, approve project with increased DNR oversight.  </a:t>
            </a:r>
          </a:p>
          <a:p>
            <a:pPr lvl="1" eaLnBrk="1" hangingPunct="1">
              <a:buSzPct val="70000"/>
              <a:buFontTx/>
              <a:buNone/>
            </a:pPr>
            <a:endParaRPr lang="en-US" sz="2400" dirty="0" smtClean="0">
              <a:solidFill>
                <a:schemeClr val="bg1"/>
              </a:solidFill>
              <a:latin typeface="Corbel" pitchFamily="34" charset="0"/>
            </a:endParaRPr>
          </a:p>
          <a:p>
            <a:pPr eaLnBrk="1" hangingPunct="1">
              <a:buSzPct val="70000"/>
            </a:pPr>
            <a:r>
              <a:rPr lang="en-US" sz="2400" dirty="0" smtClean="0">
                <a:solidFill>
                  <a:schemeClr val="bg1"/>
                </a:solidFill>
                <a:latin typeface="Corbel" pitchFamily="34" charset="0"/>
              </a:rPr>
              <a:t>DNR will continue to monitor snow conditions and impacts of off-road travel projects to determine the most appropriate management standards.</a:t>
            </a:r>
          </a:p>
        </p:txBody>
      </p:sp>
      <p:pic>
        <p:nvPicPr>
          <p:cNvPr id="30724" name="Picture 4" descr="dnrlogo_medium_trans"/>
          <p:cNvPicPr>
            <a:picLocks noChangeAspect="1" noChangeArrowheads="1"/>
          </p:cNvPicPr>
          <p:nvPr/>
        </p:nvPicPr>
        <p:blipFill>
          <a:blip r:embed="rId3" cstate="print"/>
          <a:srcRect/>
          <a:stretch>
            <a:fillRect/>
          </a:stretch>
        </p:blipFill>
        <p:spPr bwMode="auto">
          <a:xfrm>
            <a:off x="8458200" y="6172200"/>
            <a:ext cx="557213" cy="566738"/>
          </a:xfrm>
          <a:prstGeom prst="rect">
            <a:avLst/>
          </a:prstGeom>
          <a:noFill/>
          <a:ln w="9525">
            <a:noFill/>
            <a:miter lim="800000"/>
            <a:headEnd/>
            <a:tailEnd/>
          </a:ln>
        </p:spPr>
      </p:pic>
    </p:spTree>
    <p:extLst>
      <p:ext uri="{BB962C8B-B14F-4D97-AF65-F5344CB8AC3E}">
        <p14:creationId xmlns:p14="http://schemas.microsoft.com/office/powerpoint/2010/main" val="17826175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2742"/>
          <a:stretch/>
        </p:blipFill>
        <p:spPr bwMode="auto">
          <a:xfrm>
            <a:off x="1301560" y="2133600"/>
            <a:ext cx="6539292"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98873" y="762000"/>
            <a:ext cx="8144666" cy="646331"/>
          </a:xfrm>
          <a:prstGeom prst="rect">
            <a:avLst/>
          </a:prstGeom>
          <a:noFill/>
        </p:spPr>
        <p:txBody>
          <a:bodyPr wrap="none" rtlCol="0">
            <a:spAutoFit/>
          </a:bodyPr>
          <a:lstStyle/>
          <a:p>
            <a:r>
              <a:rPr lang="en-US" sz="3600" dirty="0" smtClean="0">
                <a:solidFill>
                  <a:schemeClr val="bg1"/>
                </a:solidFill>
                <a:latin typeface="Corbel" panose="020B0503020204020204" pitchFamily="34" charset="0"/>
              </a:rPr>
              <a:t>Vehicle Testing for Summer Approved Use</a:t>
            </a:r>
            <a:endParaRPr lang="en-US" sz="3600" dirty="0">
              <a:solidFill>
                <a:schemeClr val="bg1"/>
              </a:solidFill>
              <a:latin typeface="Corbel" panose="020B0503020204020204" pitchFamily="34" charset="0"/>
            </a:endParaRPr>
          </a:p>
        </p:txBody>
      </p:sp>
      <p:pic>
        <p:nvPicPr>
          <p:cNvPr id="4" name="Picture 4" descr="dnrlogo_medium_trans"/>
          <p:cNvPicPr>
            <a:picLocks noChangeAspect="1" noChangeArrowheads="1"/>
          </p:cNvPicPr>
          <p:nvPr/>
        </p:nvPicPr>
        <p:blipFill>
          <a:blip r:embed="rId3" cstate="print"/>
          <a:srcRect/>
          <a:stretch>
            <a:fillRect/>
          </a:stretch>
        </p:blipFill>
        <p:spPr bwMode="auto">
          <a:xfrm>
            <a:off x="8458200" y="6172200"/>
            <a:ext cx="557213" cy="566738"/>
          </a:xfrm>
          <a:prstGeom prst="rect">
            <a:avLst/>
          </a:prstGeom>
          <a:noFill/>
          <a:ln w="9525">
            <a:noFill/>
            <a:miter lim="800000"/>
            <a:headEnd/>
            <a:tailEnd/>
          </a:ln>
        </p:spPr>
      </p:pic>
    </p:spTree>
    <p:extLst>
      <p:ext uri="{BB962C8B-B14F-4D97-AF65-F5344CB8AC3E}">
        <p14:creationId xmlns:p14="http://schemas.microsoft.com/office/powerpoint/2010/main" val="21483910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0078" y="838200"/>
            <a:ext cx="8686800" cy="5632311"/>
          </a:xfrm>
          <a:prstGeom prst="rect">
            <a:avLst/>
          </a:prstGeom>
          <a:noFill/>
        </p:spPr>
        <p:txBody>
          <a:bodyPr wrap="square" rtlCol="0">
            <a:spAutoFit/>
          </a:bodyPr>
          <a:lstStyle/>
          <a:p>
            <a:pPr marL="342900" lvl="0" indent="-342900">
              <a:buFont typeface="+mj-lt"/>
              <a:buAutoNum type="arabicPeriod"/>
            </a:pPr>
            <a:r>
              <a:rPr lang="en-US" dirty="0">
                <a:solidFill>
                  <a:schemeClr val="bg1"/>
                </a:solidFill>
              </a:rPr>
              <a:t>Argo 8 I/C with smooth tracks. </a:t>
            </a:r>
          </a:p>
          <a:p>
            <a:pPr marL="342900" lvl="0" indent="-342900">
              <a:buFont typeface="+mj-lt"/>
              <a:buAutoNum type="arabicPeriod"/>
            </a:pPr>
            <a:r>
              <a:rPr lang="en-US" dirty="0">
                <a:solidFill>
                  <a:schemeClr val="bg1"/>
                </a:solidFill>
              </a:rPr>
              <a:t>Argo 6X6 Frontier 580 with </a:t>
            </a:r>
            <a:r>
              <a:rPr lang="en-US" dirty="0" err="1">
                <a:solidFill>
                  <a:schemeClr val="bg1"/>
                </a:solidFill>
              </a:rPr>
              <a:t>Supertracks</a:t>
            </a:r>
            <a:r>
              <a:rPr lang="en-US" dirty="0">
                <a:solidFill>
                  <a:schemeClr val="bg1"/>
                </a:solidFill>
              </a:rPr>
              <a:t>.</a:t>
            </a:r>
          </a:p>
          <a:p>
            <a:pPr marL="342900" lvl="0" indent="-342900">
              <a:buFont typeface="+mj-lt"/>
              <a:buAutoNum type="arabicPeriod"/>
            </a:pPr>
            <a:r>
              <a:rPr lang="en-US" dirty="0">
                <a:solidFill>
                  <a:schemeClr val="bg1"/>
                </a:solidFill>
              </a:rPr>
              <a:t>Argo 8X8 Avenger 750 </a:t>
            </a:r>
            <a:r>
              <a:rPr lang="en-US" dirty="0" err="1">
                <a:solidFill>
                  <a:schemeClr val="bg1"/>
                </a:solidFill>
              </a:rPr>
              <a:t>HDi</a:t>
            </a:r>
            <a:r>
              <a:rPr lang="en-US" dirty="0">
                <a:solidFill>
                  <a:schemeClr val="bg1"/>
                </a:solidFill>
              </a:rPr>
              <a:t> with </a:t>
            </a:r>
            <a:r>
              <a:rPr lang="en-US" dirty="0" err="1">
                <a:solidFill>
                  <a:schemeClr val="bg1"/>
                </a:solidFill>
              </a:rPr>
              <a:t>Supertracks</a:t>
            </a:r>
            <a:r>
              <a:rPr lang="en-US" dirty="0">
                <a:solidFill>
                  <a:schemeClr val="bg1"/>
                </a:solidFill>
              </a:rPr>
              <a:t>. </a:t>
            </a:r>
          </a:p>
          <a:p>
            <a:pPr marL="342900" lvl="0" indent="-342900">
              <a:buFont typeface="+mj-lt"/>
              <a:buAutoNum type="arabicPeriod"/>
            </a:pPr>
            <a:r>
              <a:rPr lang="en-US" dirty="0">
                <a:solidFill>
                  <a:schemeClr val="bg1"/>
                </a:solidFill>
              </a:rPr>
              <a:t>Roller-driven vehicles equipped with large, bag-type tires (ex. </a:t>
            </a:r>
            <a:r>
              <a:rPr lang="en-US" dirty="0" err="1">
                <a:solidFill>
                  <a:schemeClr val="bg1"/>
                </a:solidFill>
              </a:rPr>
              <a:t>Rimpull</a:t>
            </a:r>
            <a:r>
              <a:rPr lang="en-US" dirty="0">
                <a:solidFill>
                  <a:schemeClr val="bg1"/>
                </a:solidFill>
              </a:rPr>
              <a:t>)</a:t>
            </a:r>
          </a:p>
          <a:p>
            <a:pPr marL="342900" lvl="0" indent="-342900">
              <a:buFont typeface="+mj-lt"/>
              <a:buAutoNum type="arabicPeriod"/>
            </a:pPr>
            <a:r>
              <a:rPr lang="en-US" dirty="0" err="1">
                <a:solidFill>
                  <a:schemeClr val="bg1"/>
                </a:solidFill>
              </a:rPr>
              <a:t>Haggland</a:t>
            </a:r>
            <a:r>
              <a:rPr lang="en-US" dirty="0">
                <a:solidFill>
                  <a:schemeClr val="bg1"/>
                </a:solidFill>
              </a:rPr>
              <a:t> Bearcat with smooth track configuration. </a:t>
            </a:r>
          </a:p>
          <a:p>
            <a:pPr marL="342900" lvl="0" indent="-342900">
              <a:buFont typeface="+mj-lt"/>
              <a:buAutoNum type="arabicPeriod"/>
            </a:pPr>
            <a:r>
              <a:rPr lang="en-US" dirty="0">
                <a:solidFill>
                  <a:schemeClr val="bg1"/>
                </a:solidFill>
              </a:rPr>
              <a:t>Tucker </a:t>
            </a:r>
            <a:r>
              <a:rPr lang="en-US" dirty="0" err="1">
                <a:solidFill>
                  <a:schemeClr val="bg1"/>
                </a:solidFill>
              </a:rPr>
              <a:t>Snocat</a:t>
            </a:r>
            <a:r>
              <a:rPr lang="en-US" dirty="0">
                <a:solidFill>
                  <a:schemeClr val="bg1"/>
                </a:solidFill>
              </a:rPr>
              <a:t> with smooth track configuration. </a:t>
            </a:r>
          </a:p>
          <a:p>
            <a:pPr marL="342900" lvl="0" indent="-342900">
              <a:buFont typeface="+mj-lt"/>
              <a:buAutoNum type="arabicPeriod"/>
            </a:pPr>
            <a:r>
              <a:rPr lang="en-US" dirty="0">
                <a:solidFill>
                  <a:schemeClr val="bg1"/>
                </a:solidFill>
              </a:rPr>
              <a:t>Tucker-Terra Sno-Cat model 1600 with smooth track configuration. </a:t>
            </a:r>
          </a:p>
          <a:p>
            <a:pPr marL="342900" lvl="0" indent="-342900">
              <a:buFont typeface="+mj-lt"/>
              <a:buAutoNum type="arabicPeriod"/>
            </a:pPr>
            <a:r>
              <a:rPr lang="en-US" dirty="0">
                <a:solidFill>
                  <a:schemeClr val="bg1"/>
                </a:solidFill>
              </a:rPr>
              <a:t>Tucker Terra 2000 with smooth track configuration. </a:t>
            </a:r>
          </a:p>
          <a:p>
            <a:pPr marL="342900" lvl="0" indent="-342900">
              <a:buFont typeface="+mj-lt"/>
              <a:buAutoNum type="arabicPeriod"/>
            </a:pPr>
            <a:r>
              <a:rPr lang="en-US" dirty="0" err="1">
                <a:solidFill>
                  <a:schemeClr val="bg1"/>
                </a:solidFill>
              </a:rPr>
              <a:t>Pisten</a:t>
            </a:r>
            <a:r>
              <a:rPr lang="en-US" dirty="0">
                <a:solidFill>
                  <a:schemeClr val="bg1"/>
                </a:solidFill>
              </a:rPr>
              <a:t> Bully 100 Trail with smooth track configuration.</a:t>
            </a:r>
          </a:p>
          <a:p>
            <a:pPr marL="342900" lvl="0" indent="-342900">
              <a:buFont typeface="+mj-lt"/>
              <a:buAutoNum type="arabicPeriod"/>
            </a:pPr>
            <a:r>
              <a:rPr lang="en-US" dirty="0" err="1">
                <a:solidFill>
                  <a:schemeClr val="bg1"/>
                </a:solidFill>
              </a:rPr>
              <a:t>Pisten</a:t>
            </a:r>
            <a:r>
              <a:rPr lang="en-US" dirty="0">
                <a:solidFill>
                  <a:schemeClr val="bg1"/>
                </a:solidFill>
              </a:rPr>
              <a:t> Bully 400 Trail with smooth track configuration.</a:t>
            </a:r>
          </a:p>
          <a:p>
            <a:pPr marL="342900" lvl="0" indent="-342900">
              <a:buFont typeface="+mj-lt"/>
              <a:buAutoNum type="arabicPeriod"/>
            </a:pPr>
            <a:r>
              <a:rPr lang="en-US" dirty="0">
                <a:solidFill>
                  <a:schemeClr val="bg1"/>
                </a:solidFill>
              </a:rPr>
              <a:t>Polaris Ranger 800 6X6 configuration with smooth tires (maximum payload, including passengers, is 1,200 </a:t>
            </a:r>
            <a:r>
              <a:rPr lang="en-US" dirty="0" err="1">
                <a:solidFill>
                  <a:schemeClr val="bg1"/>
                </a:solidFill>
              </a:rPr>
              <a:t>lbs</a:t>
            </a:r>
            <a:r>
              <a:rPr lang="en-US" dirty="0">
                <a:solidFill>
                  <a:schemeClr val="bg1"/>
                </a:solidFill>
              </a:rPr>
              <a:t>). </a:t>
            </a:r>
          </a:p>
          <a:p>
            <a:pPr marL="342900" lvl="0" indent="-342900">
              <a:buFont typeface="+mj-lt"/>
              <a:buAutoNum type="arabicPeriod"/>
            </a:pPr>
            <a:r>
              <a:rPr lang="en-US" dirty="0">
                <a:solidFill>
                  <a:schemeClr val="bg1"/>
                </a:solidFill>
              </a:rPr>
              <a:t>Polaris Ranger 800 6X6 with smooth tires and plastic smooth-bottom sled (maximum payload is 2,101 </a:t>
            </a:r>
            <a:r>
              <a:rPr lang="en-US" dirty="0" err="1">
                <a:solidFill>
                  <a:schemeClr val="bg1"/>
                </a:solidFill>
              </a:rPr>
              <a:t>lbs</a:t>
            </a:r>
            <a:r>
              <a:rPr lang="en-US" dirty="0">
                <a:solidFill>
                  <a:schemeClr val="bg1"/>
                </a:solidFill>
              </a:rPr>
              <a:t> in vehicle and 1,000 </a:t>
            </a:r>
            <a:r>
              <a:rPr lang="en-US" dirty="0" err="1">
                <a:solidFill>
                  <a:schemeClr val="bg1"/>
                </a:solidFill>
              </a:rPr>
              <a:t>lbs</a:t>
            </a:r>
            <a:r>
              <a:rPr lang="en-US" dirty="0">
                <a:solidFill>
                  <a:schemeClr val="bg1"/>
                </a:solidFill>
              </a:rPr>
              <a:t> in sled). </a:t>
            </a:r>
          </a:p>
          <a:p>
            <a:pPr marL="342900" lvl="0" indent="-342900">
              <a:buFont typeface="+mj-lt"/>
              <a:buAutoNum type="arabicPeriod"/>
            </a:pPr>
            <a:r>
              <a:rPr lang="en-US" dirty="0">
                <a:solidFill>
                  <a:schemeClr val="bg1"/>
                </a:solidFill>
              </a:rPr>
              <a:t>Kubota RTV900 with </a:t>
            </a:r>
            <a:r>
              <a:rPr lang="en-US" dirty="0" err="1">
                <a:solidFill>
                  <a:schemeClr val="bg1"/>
                </a:solidFill>
              </a:rPr>
              <a:t>Litefoot</a:t>
            </a:r>
            <a:r>
              <a:rPr lang="en-US" dirty="0">
                <a:solidFill>
                  <a:schemeClr val="bg1"/>
                </a:solidFill>
              </a:rPr>
              <a:t> tracks (payload, including passengers, must be under 500 </a:t>
            </a:r>
            <a:r>
              <a:rPr lang="en-US" dirty="0" err="1">
                <a:solidFill>
                  <a:schemeClr val="bg1"/>
                </a:solidFill>
              </a:rPr>
              <a:t>lbs</a:t>
            </a:r>
            <a:r>
              <a:rPr lang="en-US" dirty="0">
                <a:solidFill>
                  <a:schemeClr val="bg1"/>
                </a:solidFill>
              </a:rPr>
              <a:t>). </a:t>
            </a:r>
          </a:p>
          <a:p>
            <a:pPr marL="342900" lvl="0" indent="-342900">
              <a:buFont typeface="+mj-lt"/>
              <a:buAutoNum type="arabicPeriod"/>
            </a:pPr>
            <a:r>
              <a:rPr lang="en-US" dirty="0">
                <a:solidFill>
                  <a:schemeClr val="bg1"/>
                </a:solidFill>
              </a:rPr>
              <a:t>Kubota RTV1100 with </a:t>
            </a:r>
            <a:r>
              <a:rPr lang="en-US" dirty="0" err="1">
                <a:solidFill>
                  <a:schemeClr val="bg1"/>
                </a:solidFill>
              </a:rPr>
              <a:t>LiteFoot</a:t>
            </a:r>
            <a:r>
              <a:rPr lang="en-US" dirty="0">
                <a:solidFill>
                  <a:schemeClr val="bg1"/>
                </a:solidFill>
              </a:rPr>
              <a:t> tracks (payload, including passenger, must be under 1595 </a:t>
            </a:r>
            <a:r>
              <a:rPr lang="en-US" dirty="0" err="1">
                <a:solidFill>
                  <a:schemeClr val="bg1"/>
                </a:solidFill>
              </a:rPr>
              <a:t>lbs</a:t>
            </a:r>
            <a:r>
              <a:rPr lang="en-US" dirty="0">
                <a:solidFill>
                  <a:schemeClr val="bg1"/>
                </a:solidFill>
              </a:rPr>
              <a:t>).</a:t>
            </a:r>
          </a:p>
          <a:p>
            <a:pPr marL="342900" lvl="0" indent="-342900">
              <a:buFont typeface="+mj-lt"/>
              <a:buAutoNum type="arabicPeriod"/>
            </a:pPr>
            <a:r>
              <a:rPr lang="en-US" dirty="0">
                <a:solidFill>
                  <a:schemeClr val="bg1"/>
                </a:solidFill>
              </a:rPr>
              <a:t>Lindsey Snow Walker (used only during pre-packing operations).  </a:t>
            </a:r>
          </a:p>
          <a:p>
            <a:pPr marL="342900" indent="-342900">
              <a:buFont typeface="+mj-lt"/>
              <a:buAutoNum type="arabicPeriod"/>
            </a:pPr>
            <a:r>
              <a:rPr lang="en-US" dirty="0">
                <a:solidFill>
                  <a:schemeClr val="bg1"/>
                </a:solidFill>
              </a:rPr>
              <a:t>Airboats (for use in spill </a:t>
            </a:r>
            <a:r>
              <a:rPr lang="en-US" dirty="0" err="1">
                <a:solidFill>
                  <a:schemeClr val="bg1"/>
                </a:solidFill>
              </a:rPr>
              <a:t>drills,exercises</a:t>
            </a:r>
            <a:r>
              <a:rPr lang="en-US" dirty="0">
                <a:solidFill>
                  <a:schemeClr val="bg1"/>
                </a:solidFill>
              </a:rPr>
              <a:t>, and responses only).</a:t>
            </a:r>
            <a:endParaRPr lang="en-US" dirty="0">
              <a:solidFill>
                <a:schemeClr val="bg1"/>
              </a:solidFill>
            </a:endParaRPr>
          </a:p>
        </p:txBody>
      </p:sp>
      <p:pic>
        <p:nvPicPr>
          <p:cNvPr id="4" name="Picture 4" descr="dnrlogo_medium_trans"/>
          <p:cNvPicPr>
            <a:picLocks noChangeAspect="1" noChangeArrowheads="1"/>
          </p:cNvPicPr>
          <p:nvPr/>
        </p:nvPicPr>
        <p:blipFill>
          <a:blip r:embed="rId2" cstate="print"/>
          <a:srcRect/>
          <a:stretch>
            <a:fillRect/>
          </a:stretch>
        </p:blipFill>
        <p:spPr bwMode="auto">
          <a:xfrm>
            <a:off x="8458200" y="6172200"/>
            <a:ext cx="557213" cy="566738"/>
          </a:xfrm>
          <a:prstGeom prst="rect">
            <a:avLst/>
          </a:prstGeom>
          <a:noFill/>
          <a:ln w="9525">
            <a:noFill/>
            <a:miter lim="800000"/>
            <a:headEnd/>
            <a:tailEnd/>
          </a:ln>
        </p:spPr>
      </p:pic>
      <p:sp>
        <p:nvSpPr>
          <p:cNvPr id="3" name="TextBox 2"/>
          <p:cNvSpPr txBox="1"/>
          <p:nvPr/>
        </p:nvSpPr>
        <p:spPr>
          <a:xfrm>
            <a:off x="310078" y="179512"/>
            <a:ext cx="8466741" cy="646331"/>
          </a:xfrm>
          <a:prstGeom prst="rect">
            <a:avLst/>
          </a:prstGeom>
          <a:noFill/>
        </p:spPr>
        <p:txBody>
          <a:bodyPr wrap="none" rtlCol="0">
            <a:spAutoFit/>
          </a:bodyPr>
          <a:lstStyle/>
          <a:p>
            <a:r>
              <a:rPr lang="en-US" sz="3600" dirty="0" smtClean="0">
                <a:solidFill>
                  <a:schemeClr val="bg1"/>
                </a:solidFill>
                <a:latin typeface="Corbel" panose="020B0503020204020204" pitchFamily="34" charset="0"/>
              </a:rPr>
              <a:t>Summer Approved Off-Road Travel Vehicles</a:t>
            </a:r>
            <a:endParaRPr lang="en-US" sz="3600" dirty="0">
              <a:solidFill>
                <a:schemeClr val="bg1"/>
              </a:solidFill>
              <a:latin typeface="Corbel" panose="020B0503020204020204" pitchFamily="34" charset="0"/>
            </a:endParaRPr>
          </a:p>
        </p:txBody>
      </p:sp>
    </p:spTree>
    <p:extLst>
      <p:ext uri="{BB962C8B-B14F-4D97-AF65-F5344CB8AC3E}">
        <p14:creationId xmlns:p14="http://schemas.microsoft.com/office/powerpoint/2010/main" val="36339400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Corbel" panose="020B0503020204020204" pitchFamily="34" charset="0"/>
              </a:rPr>
              <a:t>Disturbance or Damage?</a:t>
            </a:r>
            <a:endParaRPr lang="en-US" dirty="0">
              <a:solidFill>
                <a:schemeClr val="bg1"/>
              </a:solidFill>
              <a:latin typeface="Corbel" panose="020B0503020204020204" pitchFamily="34" charset="0"/>
            </a:endParaRPr>
          </a:p>
        </p:txBody>
      </p:sp>
      <p:pic>
        <p:nvPicPr>
          <p:cNvPr id="4098" name="Picture 2" descr="\\dnr-faifs1\land\Oil &amp; Gas Team\photos\2013\2013-08-12_Willison&amp;Head\PistenBully\059 (2).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23986" b="28484"/>
          <a:stretch/>
        </p:blipFill>
        <p:spPr bwMode="auto">
          <a:xfrm>
            <a:off x="533400" y="1295401"/>
            <a:ext cx="8077200" cy="514003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dnrlogo_medium_trans"/>
          <p:cNvPicPr>
            <a:picLocks noChangeAspect="1" noChangeArrowheads="1"/>
          </p:cNvPicPr>
          <p:nvPr/>
        </p:nvPicPr>
        <p:blipFill>
          <a:blip r:embed="rId3" cstate="print"/>
          <a:srcRect/>
          <a:stretch>
            <a:fillRect/>
          </a:stretch>
        </p:blipFill>
        <p:spPr bwMode="auto">
          <a:xfrm>
            <a:off x="8443912" y="45930"/>
            <a:ext cx="630237" cy="639762"/>
          </a:xfrm>
          <a:prstGeom prst="rect">
            <a:avLst/>
          </a:prstGeom>
          <a:noFill/>
          <a:ln w="9525">
            <a:noFill/>
            <a:miter lim="800000"/>
            <a:headEnd/>
            <a:tailEnd/>
          </a:ln>
        </p:spPr>
      </p:pic>
    </p:spTree>
    <p:extLst>
      <p:ext uri="{BB962C8B-B14F-4D97-AF65-F5344CB8AC3E}">
        <p14:creationId xmlns:p14="http://schemas.microsoft.com/office/powerpoint/2010/main" val="39128169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nr-faifs1\land\Oil &amp; Gas Team\tundra\Tundra_Damage_Reports\2013.08.20_cpai_dewater_rolligon\photos\P60902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762001"/>
            <a:ext cx="7620000" cy="5714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381000"/>
            <a:ext cx="8229600" cy="990600"/>
          </a:xfrm>
          <a:solidFill>
            <a:schemeClr val="tx1">
              <a:lumMod val="75000"/>
              <a:lumOff val="25000"/>
            </a:schemeClr>
          </a:solidFill>
        </p:spPr>
        <p:txBody>
          <a:bodyPr>
            <a:normAutofit/>
          </a:bodyPr>
          <a:lstStyle/>
          <a:p>
            <a:r>
              <a:rPr lang="en-US" dirty="0" smtClean="0">
                <a:solidFill>
                  <a:schemeClr val="bg1"/>
                </a:solidFill>
                <a:latin typeface="Corbel" panose="020B0503020204020204" pitchFamily="34" charset="0"/>
              </a:rPr>
              <a:t>Disturbance or Damage?</a:t>
            </a:r>
            <a:endParaRPr lang="en-US" dirty="0">
              <a:solidFill>
                <a:schemeClr val="bg1"/>
              </a:solidFill>
              <a:latin typeface="Corbel" panose="020B0503020204020204" pitchFamily="34" charset="0"/>
            </a:endParaRPr>
          </a:p>
        </p:txBody>
      </p:sp>
      <p:pic>
        <p:nvPicPr>
          <p:cNvPr id="5" name="Picture 10" descr="dnrlogo_medium_trans"/>
          <p:cNvPicPr>
            <a:picLocks noChangeAspect="1" noChangeArrowheads="1"/>
          </p:cNvPicPr>
          <p:nvPr/>
        </p:nvPicPr>
        <p:blipFill>
          <a:blip r:embed="rId3" cstate="print"/>
          <a:srcRect/>
          <a:stretch>
            <a:fillRect/>
          </a:stretch>
        </p:blipFill>
        <p:spPr bwMode="auto">
          <a:xfrm>
            <a:off x="8443912" y="30892"/>
            <a:ext cx="630237" cy="639762"/>
          </a:xfrm>
          <a:prstGeom prst="rect">
            <a:avLst/>
          </a:prstGeom>
          <a:noFill/>
          <a:ln w="9525">
            <a:noFill/>
            <a:miter lim="800000"/>
            <a:headEnd/>
            <a:tailEnd/>
          </a:ln>
        </p:spPr>
      </p:pic>
    </p:spTree>
    <p:extLst>
      <p:ext uri="{BB962C8B-B14F-4D97-AF65-F5344CB8AC3E}">
        <p14:creationId xmlns:p14="http://schemas.microsoft.com/office/powerpoint/2010/main" val="3956386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Corbel" panose="020B0503020204020204" pitchFamily="34" charset="0"/>
              </a:rPr>
              <a:t>AS 38.05.035(a)</a:t>
            </a:r>
            <a:endParaRPr lang="en-US" dirty="0">
              <a:solidFill>
                <a:schemeClr val="bg1"/>
              </a:solidFill>
              <a:latin typeface="Corbel" panose="020B0503020204020204" pitchFamily="34" charset="0"/>
            </a:endParaRPr>
          </a:p>
        </p:txBody>
      </p:sp>
      <p:sp>
        <p:nvSpPr>
          <p:cNvPr id="3" name="Content Placeholder 2"/>
          <p:cNvSpPr>
            <a:spLocks noGrp="1"/>
          </p:cNvSpPr>
          <p:nvPr>
            <p:ph idx="1"/>
          </p:nvPr>
        </p:nvSpPr>
        <p:spPr>
          <a:xfrm>
            <a:off x="457200" y="1371600"/>
            <a:ext cx="8229600" cy="4953000"/>
          </a:xfrm>
        </p:spPr>
        <p:txBody>
          <a:bodyPr>
            <a:normAutofit fontScale="92500" lnSpcReduction="10000"/>
          </a:bodyPr>
          <a:lstStyle/>
          <a:p>
            <a:r>
              <a:rPr lang="en-US" dirty="0">
                <a:solidFill>
                  <a:schemeClr val="bg1"/>
                </a:solidFill>
                <a:latin typeface="Corbel" panose="020B0503020204020204" pitchFamily="34" charset="0"/>
              </a:rPr>
              <a:t>(2) </a:t>
            </a:r>
            <a:r>
              <a:rPr lang="en-US" u="sng" dirty="0">
                <a:solidFill>
                  <a:schemeClr val="bg1"/>
                </a:solidFill>
                <a:latin typeface="Corbel" panose="020B0503020204020204" pitchFamily="34" charset="0"/>
              </a:rPr>
              <a:t>manage, inspect, and control state land </a:t>
            </a:r>
            <a:r>
              <a:rPr lang="en-US" dirty="0">
                <a:solidFill>
                  <a:schemeClr val="bg1"/>
                </a:solidFill>
                <a:latin typeface="Corbel" panose="020B0503020204020204" pitchFamily="34" charset="0"/>
              </a:rPr>
              <a:t>and improvements on it belonging to the state and under the jurisdiction of the division</a:t>
            </a:r>
            <a:r>
              <a:rPr lang="en-US" dirty="0" smtClean="0">
                <a:solidFill>
                  <a:schemeClr val="bg1"/>
                </a:solidFill>
                <a:latin typeface="Corbel" panose="020B0503020204020204" pitchFamily="34" charset="0"/>
              </a:rPr>
              <a:t>;</a:t>
            </a:r>
          </a:p>
          <a:p>
            <a:endParaRPr lang="en-US" dirty="0">
              <a:solidFill>
                <a:schemeClr val="bg1"/>
              </a:solidFill>
              <a:latin typeface="Corbel" panose="020B0503020204020204" pitchFamily="34" charset="0"/>
            </a:endParaRPr>
          </a:p>
          <a:p>
            <a:r>
              <a:rPr lang="en-US" dirty="0">
                <a:solidFill>
                  <a:schemeClr val="bg1"/>
                </a:solidFill>
                <a:latin typeface="Corbel" panose="020B0503020204020204" pitchFamily="34" charset="0"/>
              </a:rPr>
              <a:t>(7) have jurisdiction over state </a:t>
            </a:r>
            <a:r>
              <a:rPr lang="en-US" dirty="0" smtClean="0">
                <a:solidFill>
                  <a:schemeClr val="bg1"/>
                </a:solidFill>
                <a:latin typeface="Corbel" panose="020B0503020204020204" pitchFamily="34" charset="0"/>
              </a:rPr>
              <a:t>land…to </a:t>
            </a:r>
            <a:r>
              <a:rPr lang="en-US" dirty="0">
                <a:solidFill>
                  <a:schemeClr val="bg1"/>
                </a:solidFill>
                <a:latin typeface="Corbel" panose="020B0503020204020204" pitchFamily="34" charset="0"/>
              </a:rPr>
              <a:t>this end, the director possesses the powers and, with the approval of the commissioner, shall perform the duties necessary to protect the state's rights and interest in state land, including the </a:t>
            </a:r>
            <a:r>
              <a:rPr lang="en-US" u="sng" dirty="0">
                <a:solidFill>
                  <a:schemeClr val="bg1"/>
                </a:solidFill>
                <a:latin typeface="Corbel" panose="020B0503020204020204" pitchFamily="34" charset="0"/>
              </a:rPr>
              <a:t>taking of all necessary action to protect and enforce the state's contractual or other property rights</a:t>
            </a:r>
            <a:r>
              <a:rPr lang="en-US" dirty="0">
                <a:solidFill>
                  <a:schemeClr val="bg1"/>
                </a:solidFill>
                <a:latin typeface="Corbel" panose="020B0503020204020204" pitchFamily="34" charset="0"/>
              </a:rPr>
              <a:t>;</a:t>
            </a:r>
          </a:p>
        </p:txBody>
      </p:sp>
      <p:pic>
        <p:nvPicPr>
          <p:cNvPr id="4" name="Picture 10" descr="dnrlogo_medium_trans"/>
          <p:cNvPicPr>
            <a:picLocks noChangeAspect="1" noChangeArrowheads="1"/>
          </p:cNvPicPr>
          <p:nvPr/>
        </p:nvPicPr>
        <p:blipFill>
          <a:blip r:embed="rId3" cstate="print"/>
          <a:srcRect/>
          <a:stretch>
            <a:fillRect/>
          </a:stretch>
        </p:blipFill>
        <p:spPr bwMode="auto">
          <a:xfrm>
            <a:off x="8443914" y="6151563"/>
            <a:ext cx="630237" cy="639762"/>
          </a:xfrm>
          <a:prstGeom prst="rect">
            <a:avLst/>
          </a:prstGeom>
          <a:noFill/>
          <a:ln w="9525">
            <a:noFill/>
            <a:miter lim="800000"/>
            <a:headEnd/>
            <a:tailEnd/>
          </a:ln>
        </p:spPr>
      </p:pic>
    </p:spTree>
    <p:extLst>
      <p:ext uri="{BB962C8B-B14F-4D97-AF65-F5344CB8AC3E}">
        <p14:creationId xmlns:p14="http://schemas.microsoft.com/office/powerpoint/2010/main" val="41998197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66802" y="1066800"/>
            <a:ext cx="7010399" cy="5257799"/>
          </a:xfrm>
        </p:spPr>
      </p:pic>
      <p:sp>
        <p:nvSpPr>
          <p:cNvPr id="2" name="Title 1"/>
          <p:cNvSpPr>
            <a:spLocks noGrp="1"/>
          </p:cNvSpPr>
          <p:nvPr>
            <p:ph type="title"/>
          </p:nvPr>
        </p:nvSpPr>
        <p:spPr>
          <a:solidFill>
            <a:schemeClr val="tx1">
              <a:lumMod val="75000"/>
              <a:lumOff val="25000"/>
            </a:schemeClr>
          </a:solidFill>
        </p:spPr>
        <p:txBody>
          <a:bodyPr/>
          <a:lstStyle/>
          <a:p>
            <a:r>
              <a:rPr lang="en-US" dirty="0" smtClean="0">
                <a:solidFill>
                  <a:schemeClr val="bg1"/>
                </a:solidFill>
                <a:latin typeface="Corbel" panose="020B0503020204020204" pitchFamily="34" charset="0"/>
              </a:rPr>
              <a:t>Isolated Disturbance or Damage?</a:t>
            </a:r>
            <a:endParaRPr lang="en-US" dirty="0">
              <a:solidFill>
                <a:schemeClr val="bg1"/>
              </a:solidFill>
              <a:latin typeface="Corbel" panose="020B0503020204020204" pitchFamily="34" charset="0"/>
            </a:endParaRPr>
          </a:p>
        </p:txBody>
      </p:sp>
      <p:pic>
        <p:nvPicPr>
          <p:cNvPr id="4" name="Picture 10" descr="dnrlogo_medium_trans"/>
          <p:cNvPicPr>
            <a:picLocks noChangeAspect="1" noChangeArrowheads="1"/>
          </p:cNvPicPr>
          <p:nvPr/>
        </p:nvPicPr>
        <p:blipFill>
          <a:blip r:embed="rId3" cstate="print"/>
          <a:srcRect/>
          <a:stretch>
            <a:fillRect/>
          </a:stretch>
        </p:blipFill>
        <p:spPr bwMode="auto">
          <a:xfrm>
            <a:off x="8443914" y="6151563"/>
            <a:ext cx="630237" cy="639762"/>
          </a:xfrm>
          <a:prstGeom prst="rect">
            <a:avLst/>
          </a:prstGeom>
          <a:noFill/>
          <a:ln w="9525">
            <a:noFill/>
            <a:miter lim="800000"/>
            <a:headEnd/>
            <a:tailEnd/>
          </a:ln>
        </p:spPr>
      </p:pic>
    </p:spTree>
    <p:extLst>
      <p:ext uri="{BB962C8B-B14F-4D97-AF65-F5344CB8AC3E}">
        <p14:creationId xmlns:p14="http://schemas.microsoft.com/office/powerpoint/2010/main" val="41348167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5400" y="457200"/>
            <a:ext cx="3581400" cy="2316162"/>
          </a:xfrm>
        </p:spPr>
        <p:txBody>
          <a:bodyPr>
            <a:normAutofit/>
          </a:bodyPr>
          <a:lstStyle/>
          <a:p>
            <a:r>
              <a:rPr lang="en-US" dirty="0" smtClean="0">
                <a:solidFill>
                  <a:schemeClr val="bg1"/>
                </a:solidFill>
                <a:latin typeface="Corbel" panose="020B0503020204020204" pitchFamily="34" charset="0"/>
              </a:rPr>
              <a:t>Extensive Disturbance or Damage?</a:t>
            </a:r>
            <a:endParaRPr lang="en-US" dirty="0">
              <a:solidFill>
                <a:schemeClr val="bg1"/>
              </a:solidFill>
              <a:latin typeface="Corbel" panose="020B0503020204020204"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3400" y="381000"/>
            <a:ext cx="4495800" cy="5994400"/>
          </a:xfrm>
        </p:spPr>
      </p:pic>
      <p:pic>
        <p:nvPicPr>
          <p:cNvPr id="5" name="Picture 10" descr="dnrlogo_medium_trans"/>
          <p:cNvPicPr>
            <a:picLocks noChangeAspect="1" noChangeArrowheads="1"/>
          </p:cNvPicPr>
          <p:nvPr/>
        </p:nvPicPr>
        <p:blipFill>
          <a:blip r:embed="rId3" cstate="print"/>
          <a:srcRect/>
          <a:stretch>
            <a:fillRect/>
          </a:stretch>
        </p:blipFill>
        <p:spPr bwMode="auto">
          <a:xfrm>
            <a:off x="8443914" y="6151563"/>
            <a:ext cx="630237" cy="639762"/>
          </a:xfrm>
          <a:prstGeom prst="rect">
            <a:avLst/>
          </a:prstGeom>
          <a:noFill/>
          <a:ln w="9525">
            <a:noFill/>
            <a:miter lim="800000"/>
            <a:headEnd/>
            <a:tailEnd/>
          </a:ln>
        </p:spPr>
      </p:pic>
    </p:spTree>
    <p:extLst>
      <p:ext uri="{BB962C8B-B14F-4D97-AF65-F5344CB8AC3E}">
        <p14:creationId xmlns:p14="http://schemas.microsoft.com/office/powerpoint/2010/main" val="19216990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Corbel" panose="020B0503020204020204" pitchFamily="34" charset="0"/>
              </a:rPr>
              <a:t>Rehabilitation</a:t>
            </a:r>
            <a:endParaRPr lang="en-US" dirty="0">
              <a:solidFill>
                <a:schemeClr val="bg1"/>
              </a:solidFill>
              <a:latin typeface="Corbel" panose="020B0503020204020204" pitchFamily="34" charset="0"/>
            </a:endParaRPr>
          </a:p>
        </p:txBody>
      </p:sp>
      <p:sp>
        <p:nvSpPr>
          <p:cNvPr id="3" name="Content Placeholder 2"/>
          <p:cNvSpPr>
            <a:spLocks noGrp="1"/>
          </p:cNvSpPr>
          <p:nvPr>
            <p:ph idx="1"/>
          </p:nvPr>
        </p:nvSpPr>
        <p:spPr/>
        <p:txBody>
          <a:bodyPr>
            <a:normAutofit/>
          </a:bodyPr>
          <a:lstStyle/>
          <a:p>
            <a:r>
              <a:rPr lang="en-US" dirty="0" smtClean="0">
                <a:solidFill>
                  <a:schemeClr val="bg1"/>
                </a:solidFill>
                <a:latin typeface="Corbel" panose="020B0503020204020204" pitchFamily="34" charset="0"/>
              </a:rPr>
              <a:t>If </a:t>
            </a:r>
            <a:r>
              <a:rPr lang="en-US" dirty="0">
                <a:solidFill>
                  <a:schemeClr val="bg1"/>
                </a:solidFill>
                <a:latin typeface="Corbel" panose="020B0503020204020204" pitchFamily="34" charset="0"/>
              </a:rPr>
              <a:t>tundra damage is diagnosed, a rehabilitation plan must be prepared and executed by the damaging </a:t>
            </a:r>
            <a:r>
              <a:rPr lang="en-US" dirty="0" smtClean="0">
                <a:solidFill>
                  <a:schemeClr val="bg1"/>
                </a:solidFill>
                <a:latin typeface="Corbel" panose="020B0503020204020204" pitchFamily="34" charset="0"/>
              </a:rPr>
              <a:t>party</a:t>
            </a:r>
          </a:p>
          <a:p>
            <a:r>
              <a:rPr lang="en-US" dirty="0" smtClean="0">
                <a:solidFill>
                  <a:schemeClr val="bg1"/>
                </a:solidFill>
                <a:latin typeface="Corbel" panose="020B0503020204020204" pitchFamily="34" charset="0"/>
              </a:rPr>
              <a:t>Periodic site inspections conducted</a:t>
            </a:r>
            <a:endParaRPr lang="en-US" dirty="0">
              <a:solidFill>
                <a:schemeClr val="bg1"/>
              </a:solidFill>
              <a:latin typeface="Corbel" panose="020B0503020204020204" pitchFamily="34" charset="0"/>
            </a:endParaRPr>
          </a:p>
          <a:p>
            <a:r>
              <a:rPr lang="en-US" dirty="0" smtClean="0">
                <a:solidFill>
                  <a:schemeClr val="bg1"/>
                </a:solidFill>
                <a:latin typeface="Corbel" panose="020B0503020204020204" pitchFamily="34" charset="0"/>
              </a:rPr>
              <a:t>Closure </a:t>
            </a:r>
            <a:r>
              <a:rPr lang="en-US" dirty="0">
                <a:solidFill>
                  <a:schemeClr val="bg1"/>
                </a:solidFill>
                <a:latin typeface="Corbel" panose="020B0503020204020204" pitchFamily="34" charset="0"/>
              </a:rPr>
              <a:t>of a tundra damage incident will be indicated by sign–off from </a:t>
            </a:r>
            <a:r>
              <a:rPr lang="en-US" dirty="0" smtClean="0">
                <a:solidFill>
                  <a:schemeClr val="bg1"/>
                </a:solidFill>
                <a:latin typeface="Corbel" panose="020B0503020204020204" pitchFamily="34" charset="0"/>
              </a:rPr>
              <a:t>the authorized officer</a:t>
            </a:r>
            <a:endParaRPr lang="en-US" sz="2000" dirty="0">
              <a:solidFill>
                <a:schemeClr val="bg1"/>
              </a:solidFill>
              <a:latin typeface="Corbel" panose="020B0503020204020204" pitchFamily="34" charset="0"/>
            </a:endParaRPr>
          </a:p>
          <a:p>
            <a:endParaRPr lang="en-US" dirty="0"/>
          </a:p>
        </p:txBody>
      </p:sp>
      <p:pic>
        <p:nvPicPr>
          <p:cNvPr id="4" name="Picture 10" descr="dnrlogo_medium_trans"/>
          <p:cNvPicPr>
            <a:picLocks noChangeAspect="1" noChangeArrowheads="1"/>
          </p:cNvPicPr>
          <p:nvPr/>
        </p:nvPicPr>
        <p:blipFill>
          <a:blip r:embed="rId2" cstate="print"/>
          <a:srcRect/>
          <a:stretch>
            <a:fillRect/>
          </a:stretch>
        </p:blipFill>
        <p:spPr bwMode="auto">
          <a:xfrm>
            <a:off x="8443914" y="6151563"/>
            <a:ext cx="630237" cy="639762"/>
          </a:xfrm>
          <a:prstGeom prst="rect">
            <a:avLst/>
          </a:prstGeom>
          <a:noFill/>
          <a:ln w="9525">
            <a:noFill/>
            <a:miter lim="800000"/>
            <a:headEnd/>
            <a:tailEnd/>
          </a:ln>
        </p:spPr>
      </p:pic>
    </p:spTree>
    <p:extLst>
      <p:ext uri="{BB962C8B-B14F-4D97-AF65-F5344CB8AC3E}">
        <p14:creationId xmlns:p14="http://schemas.microsoft.com/office/powerpoint/2010/main" val="18643342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Corbel" panose="020B0503020204020204" pitchFamily="34" charset="0"/>
              </a:rPr>
              <a:t>Treatment Options</a:t>
            </a:r>
            <a:endParaRPr lang="en-US" dirty="0">
              <a:solidFill>
                <a:schemeClr val="bg1"/>
              </a:solidFill>
              <a:latin typeface="Corbel" panose="020B0503020204020204" pitchFamily="34" charset="0"/>
            </a:endParaRPr>
          </a:p>
        </p:txBody>
      </p:sp>
      <p:sp>
        <p:nvSpPr>
          <p:cNvPr id="3" name="Content Placeholder 2"/>
          <p:cNvSpPr>
            <a:spLocks noGrp="1"/>
          </p:cNvSpPr>
          <p:nvPr>
            <p:ph idx="1"/>
          </p:nvPr>
        </p:nvSpPr>
        <p:spPr/>
        <p:txBody>
          <a:bodyPr/>
          <a:lstStyle/>
          <a:p>
            <a:r>
              <a:rPr lang="en-US" dirty="0" smtClean="0">
                <a:solidFill>
                  <a:schemeClr val="bg1"/>
                </a:solidFill>
                <a:latin typeface="Corbel" panose="020B0503020204020204" pitchFamily="34" charset="0"/>
              </a:rPr>
              <a:t>Tundra sodding</a:t>
            </a:r>
          </a:p>
          <a:p>
            <a:r>
              <a:rPr lang="en-US" dirty="0" smtClean="0">
                <a:solidFill>
                  <a:schemeClr val="bg1"/>
                </a:solidFill>
                <a:latin typeface="Corbel" panose="020B0503020204020204" pitchFamily="34" charset="0"/>
              </a:rPr>
              <a:t>Seeding</a:t>
            </a:r>
          </a:p>
          <a:p>
            <a:r>
              <a:rPr lang="en-US" dirty="0" smtClean="0">
                <a:solidFill>
                  <a:schemeClr val="bg1"/>
                </a:solidFill>
                <a:latin typeface="Corbel" panose="020B0503020204020204" pitchFamily="34" charset="0"/>
              </a:rPr>
              <a:t>Fertilizing</a:t>
            </a:r>
          </a:p>
          <a:p>
            <a:r>
              <a:rPr lang="en-US" dirty="0" smtClean="0">
                <a:solidFill>
                  <a:schemeClr val="bg1"/>
                </a:solidFill>
                <a:latin typeface="Corbel" panose="020B0503020204020204" pitchFamily="34" charset="0"/>
              </a:rPr>
              <a:t>Moving dislodged vegetation back in place</a:t>
            </a:r>
          </a:p>
          <a:p>
            <a:r>
              <a:rPr lang="en-US" dirty="0" smtClean="0">
                <a:solidFill>
                  <a:schemeClr val="bg1"/>
                </a:solidFill>
                <a:latin typeface="Corbel" panose="020B0503020204020204" pitchFamily="34" charset="0"/>
              </a:rPr>
              <a:t>Compressing areas that have been pushed up</a:t>
            </a:r>
          </a:p>
          <a:p>
            <a:r>
              <a:rPr lang="en-US" dirty="0" smtClean="0">
                <a:solidFill>
                  <a:schemeClr val="bg1"/>
                </a:solidFill>
                <a:latin typeface="Corbel" panose="020B0503020204020204" pitchFamily="34" charset="0"/>
              </a:rPr>
              <a:t>Raking away dead vegetation</a:t>
            </a:r>
          </a:p>
          <a:p>
            <a:r>
              <a:rPr lang="en-US" dirty="0" smtClean="0">
                <a:solidFill>
                  <a:schemeClr val="bg1"/>
                </a:solidFill>
                <a:latin typeface="Corbel" panose="020B0503020204020204" pitchFamily="34" charset="0"/>
              </a:rPr>
              <a:t>Tundra plugs</a:t>
            </a:r>
            <a:endParaRPr lang="en-US" dirty="0">
              <a:solidFill>
                <a:schemeClr val="bg1"/>
              </a:solidFill>
              <a:latin typeface="Corbel" panose="020B0503020204020204" pitchFamily="34" charset="0"/>
            </a:endParaRPr>
          </a:p>
        </p:txBody>
      </p:sp>
      <p:pic>
        <p:nvPicPr>
          <p:cNvPr id="4" name="Picture 10" descr="dnrlogo_medium_trans"/>
          <p:cNvPicPr>
            <a:picLocks noChangeAspect="1" noChangeArrowheads="1"/>
          </p:cNvPicPr>
          <p:nvPr/>
        </p:nvPicPr>
        <p:blipFill>
          <a:blip r:embed="rId2" cstate="print"/>
          <a:srcRect/>
          <a:stretch>
            <a:fillRect/>
          </a:stretch>
        </p:blipFill>
        <p:spPr bwMode="auto">
          <a:xfrm>
            <a:off x="8443914" y="6151563"/>
            <a:ext cx="630237" cy="639762"/>
          </a:xfrm>
          <a:prstGeom prst="rect">
            <a:avLst/>
          </a:prstGeom>
          <a:noFill/>
          <a:ln w="9525">
            <a:noFill/>
            <a:miter lim="800000"/>
            <a:headEnd/>
            <a:tailEnd/>
          </a:ln>
        </p:spPr>
      </p:pic>
    </p:spTree>
    <p:extLst>
      <p:ext uri="{BB962C8B-B14F-4D97-AF65-F5344CB8AC3E}">
        <p14:creationId xmlns:p14="http://schemas.microsoft.com/office/powerpoint/2010/main" val="4879253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Corbel" panose="020B0503020204020204" pitchFamily="34" charset="0"/>
              </a:rPr>
              <a:t>CPAI </a:t>
            </a:r>
            <a:r>
              <a:rPr lang="en-US" dirty="0" err="1" smtClean="0">
                <a:solidFill>
                  <a:schemeClr val="bg1"/>
                </a:solidFill>
                <a:latin typeface="Corbel" panose="020B0503020204020204" pitchFamily="34" charset="0"/>
              </a:rPr>
              <a:t>Rolligon</a:t>
            </a:r>
            <a:r>
              <a:rPr lang="en-US" dirty="0" smtClean="0">
                <a:solidFill>
                  <a:schemeClr val="bg1"/>
                </a:solidFill>
                <a:latin typeface="Corbel" panose="020B0503020204020204" pitchFamily="34" charset="0"/>
              </a:rPr>
              <a:t> Damage Rehab</a:t>
            </a:r>
            <a:endParaRPr lang="en-US" dirty="0">
              <a:solidFill>
                <a:schemeClr val="bg1"/>
              </a:solidFill>
              <a:latin typeface="Corbel" panose="020B0503020204020204" pitchFamily="34" charset="0"/>
            </a:endParaRPr>
          </a:p>
        </p:txBody>
      </p:sp>
      <p:pic>
        <p:nvPicPr>
          <p:cNvPr id="3074" name="Picture 2" descr="\\dnr-faifs1\land\Oil &amp; Gas Team\photos\2015\2015-08-24_Head_Willison\20150827_rolligonDisturb (12).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12791" b="5199"/>
          <a:stretch/>
        </p:blipFill>
        <p:spPr bwMode="auto">
          <a:xfrm>
            <a:off x="533400" y="1357746"/>
            <a:ext cx="8077200" cy="49476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dnrlogo_medium_trans"/>
          <p:cNvPicPr>
            <a:picLocks noChangeAspect="1" noChangeArrowheads="1"/>
          </p:cNvPicPr>
          <p:nvPr/>
        </p:nvPicPr>
        <p:blipFill>
          <a:blip r:embed="rId3" cstate="print"/>
          <a:srcRect/>
          <a:stretch>
            <a:fillRect/>
          </a:stretch>
        </p:blipFill>
        <p:spPr bwMode="auto">
          <a:xfrm>
            <a:off x="8427438" y="76200"/>
            <a:ext cx="630237" cy="639762"/>
          </a:xfrm>
          <a:prstGeom prst="rect">
            <a:avLst/>
          </a:prstGeom>
          <a:noFill/>
          <a:ln w="9525">
            <a:noFill/>
            <a:miter lim="800000"/>
            <a:headEnd/>
            <a:tailEnd/>
          </a:ln>
        </p:spPr>
      </p:pic>
    </p:spTree>
    <p:extLst>
      <p:ext uri="{BB962C8B-B14F-4D97-AF65-F5344CB8AC3E}">
        <p14:creationId xmlns:p14="http://schemas.microsoft.com/office/powerpoint/2010/main" val="36188407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dnr-faifs1\land\Oil &amp; Gas Team\photos\2015\2015-08-24_Head_Willison\20150827_rolligon_disturb (1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23902" y="542927"/>
            <a:ext cx="7696199" cy="57721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dnrlogo_medium_trans"/>
          <p:cNvPicPr>
            <a:picLocks noChangeAspect="1" noChangeArrowheads="1"/>
          </p:cNvPicPr>
          <p:nvPr/>
        </p:nvPicPr>
        <p:blipFill>
          <a:blip r:embed="rId3" cstate="print"/>
          <a:srcRect/>
          <a:stretch>
            <a:fillRect/>
          </a:stretch>
        </p:blipFill>
        <p:spPr bwMode="auto">
          <a:xfrm>
            <a:off x="8443914" y="6151563"/>
            <a:ext cx="630237" cy="639762"/>
          </a:xfrm>
          <a:prstGeom prst="rect">
            <a:avLst/>
          </a:prstGeom>
          <a:noFill/>
          <a:ln w="9525">
            <a:noFill/>
            <a:miter lim="800000"/>
            <a:headEnd/>
            <a:tailEnd/>
          </a:ln>
        </p:spPr>
      </p:pic>
    </p:spTree>
    <p:extLst>
      <p:ext uri="{BB962C8B-B14F-4D97-AF65-F5344CB8AC3E}">
        <p14:creationId xmlns:p14="http://schemas.microsoft.com/office/powerpoint/2010/main" val="40824502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rbel" panose="020B0503020204020204" pitchFamily="34" charset="0"/>
              </a:rPr>
              <a:t>Questions? </a:t>
            </a:r>
            <a:endParaRPr lang="en-US" dirty="0">
              <a:latin typeface="Corbel" panose="020B0503020204020204" pitchFamily="34" charset="0"/>
            </a:endParaRPr>
          </a:p>
        </p:txBody>
      </p:sp>
      <p:pic>
        <p:nvPicPr>
          <p:cNvPr id="3" name="Picture 10" descr="dnrlogo_medium_trans"/>
          <p:cNvPicPr>
            <a:picLocks noChangeAspect="1" noChangeArrowheads="1"/>
          </p:cNvPicPr>
          <p:nvPr/>
        </p:nvPicPr>
        <p:blipFill>
          <a:blip r:embed="rId4" cstate="print"/>
          <a:srcRect/>
          <a:stretch>
            <a:fillRect/>
          </a:stretch>
        </p:blipFill>
        <p:spPr bwMode="auto">
          <a:xfrm>
            <a:off x="8443914" y="6151563"/>
            <a:ext cx="630237" cy="639762"/>
          </a:xfrm>
          <a:prstGeom prst="rect">
            <a:avLst/>
          </a:prstGeom>
          <a:noFill/>
          <a:ln w="9525">
            <a:noFill/>
            <a:miter lim="800000"/>
            <a:headEnd/>
            <a:tailEnd/>
          </a:ln>
        </p:spPr>
      </p:pic>
    </p:spTree>
    <p:extLst>
      <p:ext uri="{BB962C8B-B14F-4D97-AF65-F5344CB8AC3E}">
        <p14:creationId xmlns:p14="http://schemas.microsoft.com/office/powerpoint/2010/main" val="6348236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P3090015"/>
          <p:cNvPicPr>
            <a:picLocks noChangeAspect="1" noChangeArrowheads="1"/>
          </p:cNvPicPr>
          <p:nvPr/>
        </p:nvPicPr>
        <p:blipFill>
          <a:blip r:embed="rId3" cstate="print"/>
          <a:srcRect t="19753" r="5957" b="31111"/>
          <a:stretch>
            <a:fillRect/>
          </a:stretch>
        </p:blipFill>
        <p:spPr bwMode="auto">
          <a:xfrm>
            <a:off x="2765425" y="423863"/>
            <a:ext cx="6111875" cy="2749550"/>
          </a:xfrm>
          <a:prstGeom prst="rect">
            <a:avLst/>
          </a:prstGeom>
          <a:noFill/>
          <a:ln w="9525">
            <a:solidFill>
              <a:schemeClr val="tx1"/>
            </a:solidFill>
            <a:miter lim="800000"/>
            <a:headEnd/>
            <a:tailEnd/>
          </a:ln>
        </p:spPr>
      </p:pic>
      <p:pic>
        <p:nvPicPr>
          <p:cNvPr id="7173" name="Picture 10" descr="dnrlogo_medium_trans"/>
          <p:cNvPicPr>
            <a:picLocks noChangeAspect="1" noChangeArrowheads="1"/>
          </p:cNvPicPr>
          <p:nvPr/>
        </p:nvPicPr>
        <p:blipFill>
          <a:blip r:embed="rId4" cstate="print"/>
          <a:srcRect/>
          <a:stretch>
            <a:fillRect/>
          </a:stretch>
        </p:blipFill>
        <p:spPr bwMode="auto">
          <a:xfrm>
            <a:off x="8443914" y="6151563"/>
            <a:ext cx="630237" cy="639762"/>
          </a:xfrm>
          <a:prstGeom prst="rect">
            <a:avLst/>
          </a:prstGeom>
          <a:noFill/>
          <a:ln w="9525">
            <a:noFill/>
            <a:miter lim="800000"/>
            <a:headEnd/>
            <a:tailEnd/>
          </a:ln>
        </p:spPr>
      </p:pic>
      <p:pic>
        <p:nvPicPr>
          <p:cNvPr id="7174" name="Picture 2"/>
          <p:cNvPicPr>
            <a:picLocks noChangeAspect="1" noChangeArrowheads="1"/>
          </p:cNvPicPr>
          <p:nvPr/>
        </p:nvPicPr>
        <p:blipFill>
          <a:blip r:embed="rId5" cstate="print"/>
          <a:srcRect t="18681" b="30914"/>
          <a:stretch>
            <a:fillRect/>
          </a:stretch>
        </p:blipFill>
        <p:spPr bwMode="auto">
          <a:xfrm>
            <a:off x="233363" y="3468688"/>
            <a:ext cx="7907337" cy="2989262"/>
          </a:xfrm>
          <a:prstGeom prst="rect">
            <a:avLst/>
          </a:prstGeom>
          <a:noFill/>
          <a:ln w="9525" algn="ctr">
            <a:solidFill>
              <a:schemeClr val="tx1"/>
            </a:solidFill>
            <a:miter lim="800000"/>
            <a:headEnd/>
            <a:tailEnd/>
          </a:ln>
        </p:spPr>
      </p:pic>
      <p:sp>
        <p:nvSpPr>
          <p:cNvPr id="7175" name="TextBox 7"/>
          <p:cNvSpPr txBox="1">
            <a:spLocks noChangeArrowheads="1"/>
          </p:cNvSpPr>
          <p:nvPr/>
        </p:nvSpPr>
        <p:spPr bwMode="auto">
          <a:xfrm>
            <a:off x="336551" y="3579814"/>
            <a:ext cx="1179490" cy="369332"/>
          </a:xfrm>
          <a:prstGeom prst="rect">
            <a:avLst/>
          </a:prstGeom>
          <a:noFill/>
          <a:ln w="9525">
            <a:noFill/>
            <a:miter lim="800000"/>
            <a:headEnd/>
            <a:tailEnd/>
          </a:ln>
        </p:spPr>
        <p:txBody>
          <a:bodyPr wrap="none">
            <a:spAutoFit/>
          </a:bodyPr>
          <a:lstStyle/>
          <a:p>
            <a:r>
              <a:rPr lang="en-US" b="1"/>
              <a:t>ROLLIGON</a:t>
            </a:r>
          </a:p>
        </p:txBody>
      </p:sp>
      <p:sp>
        <p:nvSpPr>
          <p:cNvPr id="7176" name="TextBox 8"/>
          <p:cNvSpPr txBox="1">
            <a:spLocks noChangeArrowheads="1"/>
          </p:cNvSpPr>
          <p:nvPr/>
        </p:nvSpPr>
        <p:spPr bwMode="auto">
          <a:xfrm>
            <a:off x="2892426" y="542925"/>
            <a:ext cx="2271135" cy="369332"/>
          </a:xfrm>
          <a:prstGeom prst="rect">
            <a:avLst/>
          </a:prstGeom>
          <a:noFill/>
          <a:ln w="9525">
            <a:noFill/>
            <a:miter lim="800000"/>
            <a:headEnd/>
            <a:tailEnd/>
          </a:ln>
        </p:spPr>
        <p:txBody>
          <a:bodyPr wrap="none">
            <a:spAutoFit/>
          </a:bodyPr>
          <a:lstStyle/>
          <a:p>
            <a:r>
              <a:rPr lang="en-US" b="1"/>
              <a:t>STEIGER and  TRAILER</a:t>
            </a:r>
          </a:p>
        </p:txBody>
      </p:sp>
    </p:spTree>
    <p:extLst>
      <p:ext uri="{BB962C8B-B14F-4D97-AF65-F5344CB8AC3E}">
        <p14:creationId xmlns:p14="http://schemas.microsoft.com/office/powerpoint/2010/main" val="9450899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4" name="Picture 3"/>
          <p:cNvPicPr>
            <a:picLocks noChangeAspect="1" noChangeArrowheads="1"/>
          </p:cNvPicPr>
          <p:nvPr/>
        </p:nvPicPr>
        <p:blipFill>
          <a:blip r:embed="rId3" cstate="print"/>
          <a:srcRect l="15625" t="11719" r="38107" b="35133"/>
          <a:stretch>
            <a:fillRect/>
          </a:stretch>
        </p:blipFill>
        <p:spPr bwMode="auto">
          <a:xfrm>
            <a:off x="250826" y="233364"/>
            <a:ext cx="4060825" cy="3109912"/>
          </a:xfrm>
          <a:prstGeom prst="rect">
            <a:avLst/>
          </a:prstGeom>
          <a:noFill/>
          <a:ln w="9525" algn="ctr">
            <a:noFill/>
            <a:miter lim="800000"/>
            <a:headEnd/>
            <a:tailEnd/>
          </a:ln>
        </p:spPr>
      </p:pic>
      <p:sp>
        <p:nvSpPr>
          <p:cNvPr id="8205" name="TextBox 15"/>
          <p:cNvSpPr txBox="1">
            <a:spLocks noChangeArrowheads="1"/>
          </p:cNvSpPr>
          <p:nvPr/>
        </p:nvSpPr>
        <p:spPr bwMode="auto">
          <a:xfrm>
            <a:off x="334963" y="323850"/>
            <a:ext cx="1467325" cy="369332"/>
          </a:xfrm>
          <a:prstGeom prst="rect">
            <a:avLst/>
          </a:prstGeom>
          <a:solidFill>
            <a:srgbClr val="BBE0E3">
              <a:alpha val="0"/>
            </a:srgbClr>
          </a:solidFill>
          <a:ln w="9525">
            <a:noFill/>
            <a:miter lim="800000"/>
            <a:headEnd/>
            <a:tailEnd/>
          </a:ln>
        </p:spPr>
        <p:txBody>
          <a:bodyPr wrap="none">
            <a:spAutoFit/>
          </a:bodyPr>
          <a:lstStyle/>
          <a:p>
            <a:r>
              <a:rPr lang="en-US" b="1" dirty="0"/>
              <a:t>D-7 TRACTOR</a:t>
            </a:r>
          </a:p>
        </p:txBody>
      </p:sp>
      <p:pic>
        <p:nvPicPr>
          <p:cNvPr id="8202" name="Picture 2" descr="PA010035"/>
          <p:cNvPicPr>
            <a:picLocks noChangeAspect="1" noChangeArrowheads="1"/>
          </p:cNvPicPr>
          <p:nvPr/>
        </p:nvPicPr>
        <p:blipFill>
          <a:blip r:embed="rId4" cstate="print"/>
          <a:srcRect l="11093" t="-15598" r="9000" b="17340"/>
          <a:stretch>
            <a:fillRect/>
          </a:stretch>
        </p:blipFill>
        <p:spPr bwMode="auto">
          <a:xfrm>
            <a:off x="4460875" y="609601"/>
            <a:ext cx="4457700" cy="4110038"/>
          </a:xfrm>
          <a:prstGeom prst="rect">
            <a:avLst/>
          </a:prstGeom>
          <a:noFill/>
          <a:ln w="9525">
            <a:noFill/>
            <a:miter lim="800000"/>
            <a:headEnd/>
            <a:tailEnd/>
          </a:ln>
        </p:spPr>
      </p:pic>
      <p:sp>
        <p:nvSpPr>
          <p:cNvPr id="8203" name="TextBox 17"/>
          <p:cNvSpPr txBox="1">
            <a:spLocks noChangeArrowheads="1"/>
          </p:cNvSpPr>
          <p:nvPr/>
        </p:nvSpPr>
        <p:spPr bwMode="auto">
          <a:xfrm>
            <a:off x="4416426" y="1236663"/>
            <a:ext cx="3619500" cy="369332"/>
          </a:xfrm>
          <a:prstGeom prst="rect">
            <a:avLst/>
          </a:prstGeom>
          <a:noFill/>
          <a:ln w="9525">
            <a:noFill/>
            <a:miter lim="800000"/>
            <a:headEnd/>
            <a:tailEnd/>
          </a:ln>
        </p:spPr>
        <p:txBody>
          <a:bodyPr>
            <a:spAutoFit/>
          </a:bodyPr>
          <a:lstStyle/>
          <a:p>
            <a:pPr algn="l"/>
            <a:r>
              <a:rPr lang="en-US" b="1" dirty="0"/>
              <a:t>SLED-MOUNTED CAMP</a:t>
            </a:r>
          </a:p>
        </p:txBody>
      </p:sp>
      <p:pic>
        <p:nvPicPr>
          <p:cNvPr id="8200" name="Picture 4" descr="PA010031"/>
          <p:cNvPicPr>
            <a:picLocks noChangeAspect="1" noChangeArrowheads="1"/>
          </p:cNvPicPr>
          <p:nvPr/>
        </p:nvPicPr>
        <p:blipFill>
          <a:blip r:embed="rId5" cstate="print"/>
          <a:srcRect r="16447" b="13843"/>
          <a:stretch>
            <a:fillRect/>
          </a:stretch>
        </p:blipFill>
        <p:spPr bwMode="auto">
          <a:xfrm>
            <a:off x="246064" y="3506789"/>
            <a:ext cx="4065587" cy="3132137"/>
          </a:xfrm>
          <a:prstGeom prst="rect">
            <a:avLst/>
          </a:prstGeom>
          <a:noFill/>
          <a:ln w="9525">
            <a:noFill/>
            <a:miter lim="800000"/>
            <a:headEnd/>
            <a:tailEnd/>
          </a:ln>
        </p:spPr>
      </p:pic>
      <p:sp>
        <p:nvSpPr>
          <p:cNvPr id="8201" name="TextBox 19"/>
          <p:cNvSpPr txBox="1">
            <a:spLocks noChangeArrowheads="1"/>
          </p:cNvSpPr>
          <p:nvPr/>
        </p:nvSpPr>
        <p:spPr bwMode="auto">
          <a:xfrm>
            <a:off x="1359074" y="5817176"/>
            <a:ext cx="2862263" cy="646331"/>
          </a:xfrm>
          <a:prstGeom prst="rect">
            <a:avLst/>
          </a:prstGeom>
          <a:noFill/>
          <a:ln w="9525">
            <a:noFill/>
            <a:miter lim="800000"/>
            <a:headEnd/>
            <a:tailEnd/>
          </a:ln>
        </p:spPr>
        <p:txBody>
          <a:bodyPr>
            <a:spAutoFit/>
          </a:bodyPr>
          <a:lstStyle/>
          <a:p>
            <a:pPr algn="r"/>
            <a:r>
              <a:rPr lang="en-US" b="1" dirty="0"/>
              <a:t>SEISMIC </a:t>
            </a:r>
          </a:p>
          <a:p>
            <a:pPr algn="r"/>
            <a:r>
              <a:rPr lang="en-US" b="1" dirty="0"/>
              <a:t>VIBRATORS</a:t>
            </a:r>
          </a:p>
        </p:txBody>
      </p:sp>
      <p:pic>
        <p:nvPicPr>
          <p:cNvPr id="8199" name="Picture 10" descr="dnrlogo_medium_trans"/>
          <p:cNvPicPr>
            <a:picLocks noChangeAspect="1" noChangeArrowheads="1"/>
          </p:cNvPicPr>
          <p:nvPr/>
        </p:nvPicPr>
        <p:blipFill>
          <a:blip r:embed="rId6" cstate="print"/>
          <a:srcRect/>
          <a:stretch>
            <a:fillRect/>
          </a:stretch>
        </p:blipFill>
        <p:spPr bwMode="auto">
          <a:xfrm>
            <a:off x="8461375" y="6143626"/>
            <a:ext cx="630239" cy="639763"/>
          </a:xfrm>
          <a:prstGeom prst="rect">
            <a:avLst/>
          </a:prstGeom>
          <a:noFill/>
          <a:ln w="9525">
            <a:noFill/>
            <a:miter lim="800000"/>
            <a:headEnd/>
            <a:tailEnd/>
          </a:ln>
        </p:spPr>
      </p:pic>
    </p:spTree>
    <p:extLst>
      <p:ext uri="{BB962C8B-B14F-4D97-AF65-F5344CB8AC3E}">
        <p14:creationId xmlns:p14="http://schemas.microsoft.com/office/powerpoint/2010/main" val="18053996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8670"/>
            <a:ext cx="8229600" cy="896528"/>
          </a:xfrm>
        </p:spPr>
        <p:txBody>
          <a:bodyPr/>
          <a:lstStyle/>
          <a:p>
            <a:r>
              <a:rPr lang="en-US" sz="3200" b="1" dirty="0" smtClean="0">
                <a:solidFill>
                  <a:schemeClr val="bg1"/>
                </a:solidFill>
                <a:latin typeface="Corbel" pitchFamily="34" charset="0"/>
              </a:rPr>
              <a:t>What we want to avoid: TUNDRA DAMAGE</a:t>
            </a:r>
            <a:endParaRPr lang="en-US" sz="3200" b="1" dirty="0">
              <a:solidFill>
                <a:schemeClr val="bg1"/>
              </a:solidFill>
              <a:latin typeface="Corbel" pitchFamily="34" charset="0"/>
            </a:endParaRPr>
          </a:p>
        </p:txBody>
      </p:sp>
      <p:sp>
        <p:nvSpPr>
          <p:cNvPr id="3" name="Text Placeholder 2"/>
          <p:cNvSpPr>
            <a:spLocks noGrp="1"/>
          </p:cNvSpPr>
          <p:nvPr>
            <p:ph type="body" idx="1"/>
          </p:nvPr>
        </p:nvSpPr>
        <p:spPr>
          <a:xfrm>
            <a:off x="437537" y="766914"/>
            <a:ext cx="4040188" cy="452284"/>
          </a:xfrm>
        </p:spPr>
        <p:txBody>
          <a:bodyPr>
            <a:normAutofit lnSpcReduction="10000"/>
          </a:bodyPr>
          <a:lstStyle/>
          <a:p>
            <a:pPr algn="ctr"/>
            <a:r>
              <a:rPr lang="en-US" dirty="0" smtClean="0">
                <a:solidFill>
                  <a:schemeClr val="bg1"/>
                </a:solidFill>
                <a:latin typeface="Corbel" pitchFamily="34" charset="0"/>
              </a:rPr>
              <a:t>On Ice Road</a:t>
            </a:r>
            <a:endParaRPr lang="en-US" dirty="0">
              <a:solidFill>
                <a:schemeClr val="bg1"/>
              </a:solidFill>
              <a:latin typeface="Corbel" pitchFamily="34" charset="0"/>
            </a:endParaRPr>
          </a:p>
        </p:txBody>
      </p:sp>
      <p:pic>
        <p:nvPicPr>
          <p:cNvPr id="9" name="Content Placeholder 8" descr="BR2011-OnIce.JPG"/>
          <p:cNvPicPr>
            <a:picLocks noGrp="1" noChangeAspect="1"/>
          </p:cNvPicPr>
          <p:nvPr>
            <p:ph sz="half" idx="2"/>
          </p:nvPr>
        </p:nvPicPr>
        <p:blipFill>
          <a:blip r:embed="rId3" cstate="print"/>
          <a:stretch>
            <a:fillRect/>
          </a:stretch>
        </p:blipFill>
        <p:spPr>
          <a:xfrm rot="16200000">
            <a:off x="-234178" y="2382651"/>
            <a:ext cx="5217334" cy="2939845"/>
          </a:xfrm>
          <a:ln w="25400">
            <a:noFill/>
          </a:ln>
        </p:spPr>
      </p:pic>
      <p:sp>
        <p:nvSpPr>
          <p:cNvPr id="5" name="Text Placeholder 4"/>
          <p:cNvSpPr>
            <a:spLocks noGrp="1"/>
          </p:cNvSpPr>
          <p:nvPr>
            <p:ph type="body" sz="quarter" idx="3"/>
          </p:nvPr>
        </p:nvSpPr>
        <p:spPr>
          <a:xfrm>
            <a:off x="4635194" y="737419"/>
            <a:ext cx="4041775" cy="452284"/>
          </a:xfrm>
        </p:spPr>
        <p:txBody>
          <a:bodyPr>
            <a:normAutofit lnSpcReduction="10000"/>
          </a:bodyPr>
          <a:lstStyle/>
          <a:p>
            <a:pPr algn="ctr"/>
            <a:r>
              <a:rPr lang="en-US" dirty="0" smtClean="0">
                <a:solidFill>
                  <a:schemeClr val="bg1"/>
                </a:solidFill>
                <a:latin typeface="Corbel" pitchFamily="34" charset="0"/>
              </a:rPr>
              <a:t>Off Ice Road</a:t>
            </a:r>
            <a:endParaRPr lang="en-US" dirty="0">
              <a:solidFill>
                <a:schemeClr val="bg1"/>
              </a:solidFill>
              <a:latin typeface="Corbel" pitchFamily="34" charset="0"/>
            </a:endParaRPr>
          </a:p>
        </p:txBody>
      </p:sp>
      <p:pic>
        <p:nvPicPr>
          <p:cNvPr id="8" name="Content Placeholder 7" descr="BR2011-Off_Ice.JPG"/>
          <p:cNvPicPr>
            <a:picLocks noGrp="1" noChangeAspect="1"/>
          </p:cNvPicPr>
          <p:nvPr>
            <p:ph sz="quarter" idx="4"/>
          </p:nvPr>
        </p:nvPicPr>
        <p:blipFill>
          <a:blip r:embed="rId4" cstate="print"/>
          <a:stretch>
            <a:fillRect/>
          </a:stretch>
        </p:blipFill>
        <p:spPr>
          <a:xfrm rot="16200000">
            <a:off x="4127537" y="2366658"/>
            <a:ext cx="5234787" cy="2949679"/>
          </a:xfrm>
          <a:ln w="25400">
            <a:noFill/>
          </a:ln>
        </p:spPr>
      </p:pic>
      <p:pic>
        <p:nvPicPr>
          <p:cNvPr id="10" name="Picture 5" descr="dnrlogo_medium_trans"/>
          <p:cNvPicPr>
            <a:picLocks noChangeAspect="1" noChangeArrowheads="1"/>
          </p:cNvPicPr>
          <p:nvPr/>
        </p:nvPicPr>
        <p:blipFill>
          <a:blip r:embed="rId5" cstate="print"/>
          <a:srcRect/>
          <a:stretch>
            <a:fillRect/>
          </a:stretch>
        </p:blipFill>
        <p:spPr bwMode="auto">
          <a:xfrm>
            <a:off x="8458200" y="6172201"/>
            <a:ext cx="557213" cy="566738"/>
          </a:xfrm>
          <a:prstGeom prst="rect">
            <a:avLst/>
          </a:prstGeom>
          <a:noFill/>
          <a:ln w="9525">
            <a:noFill/>
            <a:miter lim="800000"/>
            <a:headEnd/>
            <a:tailEnd/>
          </a:ln>
        </p:spPr>
      </p:pic>
    </p:spTree>
    <p:extLst>
      <p:ext uri="{BB962C8B-B14F-4D97-AF65-F5344CB8AC3E}">
        <p14:creationId xmlns:p14="http://schemas.microsoft.com/office/powerpoint/2010/main" val="28570187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304800"/>
            <a:ext cx="8162023" cy="632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12897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chemeClr val="bg1"/>
                </a:solidFill>
                <a:latin typeface="Corbel" panose="020B0503020204020204" pitchFamily="34" charset="0"/>
              </a:rPr>
              <a:t>Off-Road Travel</a:t>
            </a:r>
            <a:endParaRPr lang="en-US" sz="4800" b="1" dirty="0">
              <a:solidFill>
                <a:schemeClr val="bg1"/>
              </a:solidFill>
              <a:latin typeface="Corbel" panose="020B0503020204020204"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00794678"/>
              </p:ext>
            </p:extLst>
          </p:nvPr>
        </p:nvGraphicFramePr>
        <p:xfrm>
          <a:off x="457200" y="1600201"/>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10" descr="dnrlogo_medium_trans"/>
          <p:cNvPicPr>
            <a:picLocks noChangeAspect="1" noChangeArrowheads="1"/>
          </p:cNvPicPr>
          <p:nvPr/>
        </p:nvPicPr>
        <p:blipFill>
          <a:blip r:embed="rId7" cstate="print"/>
          <a:srcRect/>
          <a:stretch>
            <a:fillRect/>
          </a:stretch>
        </p:blipFill>
        <p:spPr bwMode="auto">
          <a:xfrm>
            <a:off x="8382000" y="76200"/>
            <a:ext cx="630237" cy="639762"/>
          </a:xfrm>
          <a:prstGeom prst="rect">
            <a:avLst/>
          </a:prstGeom>
          <a:noFill/>
          <a:ln w="9525">
            <a:noFill/>
            <a:miter lim="800000"/>
            <a:headEnd/>
            <a:tailEnd/>
          </a:ln>
        </p:spPr>
      </p:pic>
    </p:spTree>
    <p:extLst>
      <p:ext uri="{BB962C8B-B14F-4D97-AF65-F5344CB8AC3E}">
        <p14:creationId xmlns:p14="http://schemas.microsoft.com/office/powerpoint/2010/main" val="18891184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71500" y="304800"/>
            <a:ext cx="8001000" cy="6000750"/>
          </a:xfrm>
        </p:spPr>
      </p:pic>
      <p:sp>
        <p:nvSpPr>
          <p:cNvPr id="2" name="Title 1"/>
          <p:cNvSpPr>
            <a:spLocks noGrp="1"/>
          </p:cNvSpPr>
          <p:nvPr>
            <p:ph type="title"/>
          </p:nvPr>
        </p:nvSpPr>
        <p:spPr>
          <a:xfrm>
            <a:off x="342900" y="5334000"/>
            <a:ext cx="8458200" cy="1143000"/>
          </a:xfrm>
          <a:solidFill>
            <a:schemeClr val="tx1">
              <a:lumMod val="75000"/>
              <a:lumOff val="25000"/>
            </a:schemeClr>
          </a:solidFill>
        </p:spPr>
        <p:txBody>
          <a:bodyPr>
            <a:normAutofit fontScale="90000"/>
          </a:bodyPr>
          <a:lstStyle/>
          <a:p>
            <a:r>
              <a:rPr lang="en-US" dirty="0" smtClean="0">
                <a:solidFill>
                  <a:schemeClr val="bg1"/>
                </a:solidFill>
                <a:latin typeface="Corbel" panose="020B0503020204020204" pitchFamily="34" charset="0"/>
              </a:rPr>
              <a:t>Coastal Areas: -5°C, 6 inches of snow</a:t>
            </a:r>
            <a:r>
              <a:rPr lang="en-US" dirty="0">
                <a:solidFill>
                  <a:schemeClr val="bg1"/>
                </a:solidFill>
                <a:latin typeface="Corbel" panose="020B0503020204020204" pitchFamily="34" charset="0"/>
              </a:rPr>
              <a:t/>
            </a:r>
            <a:br>
              <a:rPr lang="en-US" dirty="0">
                <a:solidFill>
                  <a:schemeClr val="bg1"/>
                </a:solidFill>
                <a:latin typeface="Corbel" panose="020B0503020204020204" pitchFamily="34" charset="0"/>
              </a:rPr>
            </a:br>
            <a:r>
              <a:rPr lang="en-US" dirty="0" smtClean="0">
                <a:solidFill>
                  <a:schemeClr val="bg1"/>
                </a:solidFill>
                <a:latin typeface="Corbel" panose="020B0503020204020204" pitchFamily="34" charset="0"/>
              </a:rPr>
              <a:t>Foothills Areas: -5°C</a:t>
            </a:r>
            <a:r>
              <a:rPr lang="en-US" dirty="0">
                <a:solidFill>
                  <a:schemeClr val="bg1"/>
                </a:solidFill>
                <a:latin typeface="Corbel" panose="020B0503020204020204" pitchFamily="34" charset="0"/>
              </a:rPr>
              <a:t>, </a:t>
            </a:r>
            <a:r>
              <a:rPr lang="en-US" dirty="0" smtClean="0">
                <a:solidFill>
                  <a:schemeClr val="bg1"/>
                </a:solidFill>
                <a:latin typeface="Corbel" panose="020B0503020204020204" pitchFamily="34" charset="0"/>
              </a:rPr>
              <a:t>9 </a:t>
            </a:r>
            <a:r>
              <a:rPr lang="en-US" dirty="0">
                <a:solidFill>
                  <a:schemeClr val="bg1"/>
                </a:solidFill>
                <a:latin typeface="Corbel" panose="020B0503020204020204" pitchFamily="34" charset="0"/>
              </a:rPr>
              <a:t>inches of snow</a:t>
            </a:r>
          </a:p>
        </p:txBody>
      </p:sp>
      <p:pic>
        <p:nvPicPr>
          <p:cNvPr id="5" name="Picture 10" descr="dnrlogo_medium_trans"/>
          <p:cNvPicPr>
            <a:picLocks noChangeAspect="1" noChangeArrowheads="1"/>
          </p:cNvPicPr>
          <p:nvPr/>
        </p:nvPicPr>
        <p:blipFill>
          <a:blip r:embed="rId3" cstate="print"/>
          <a:srcRect/>
          <a:stretch>
            <a:fillRect/>
          </a:stretch>
        </p:blipFill>
        <p:spPr bwMode="auto">
          <a:xfrm>
            <a:off x="8305800" y="76200"/>
            <a:ext cx="630237" cy="639762"/>
          </a:xfrm>
          <a:prstGeom prst="rect">
            <a:avLst/>
          </a:prstGeom>
          <a:noFill/>
          <a:ln w="9525">
            <a:noFill/>
            <a:miter lim="800000"/>
            <a:headEnd/>
            <a:tailEnd/>
          </a:ln>
        </p:spPr>
      </p:pic>
    </p:spTree>
    <p:extLst>
      <p:ext uri="{BB962C8B-B14F-4D97-AF65-F5344CB8AC3E}">
        <p14:creationId xmlns:p14="http://schemas.microsoft.com/office/powerpoint/2010/main" val="37054897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52400"/>
            <a:ext cx="6682975" cy="3124200"/>
          </a:xfrm>
          <a:prstGeom prst="rect">
            <a:avLst/>
          </a:prstGeom>
          <a:solidFill>
            <a:schemeClr val="bg1"/>
          </a:solidFill>
          <a:ln>
            <a:noFill/>
          </a:ln>
          <a:effectLst/>
        </p:spPr>
      </p:pic>
      <p:pic>
        <p:nvPicPr>
          <p:cNvPr id="819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6038" t="28728" r="77637" b="41455"/>
          <a:stretch/>
        </p:blipFill>
        <p:spPr bwMode="auto">
          <a:xfrm>
            <a:off x="2667000" y="3429000"/>
            <a:ext cx="6320182" cy="3246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42219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1180</TotalTime>
  <Words>893</Words>
  <Application>Microsoft Office PowerPoint</Application>
  <PresentationFormat>On-screen Show (4:3)</PresentationFormat>
  <Paragraphs>105</Paragraphs>
  <Slides>26</Slides>
  <Notes>9</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26</vt:i4>
      </vt:variant>
    </vt:vector>
  </HeadingPairs>
  <TitlesOfParts>
    <vt:vector size="29" baseType="lpstr">
      <vt:lpstr>Office Theme</vt:lpstr>
      <vt:lpstr>Acrobat Document</vt:lpstr>
      <vt:lpstr>Chart</vt:lpstr>
      <vt:lpstr>Off-Road Travel Management on Alaska’s North Slope</vt:lpstr>
      <vt:lpstr>AS 38.05.035(a)</vt:lpstr>
      <vt:lpstr>PowerPoint Presentation</vt:lpstr>
      <vt:lpstr>PowerPoint Presentation</vt:lpstr>
      <vt:lpstr>What we want to avoid: TUNDRA DAMAGE</vt:lpstr>
      <vt:lpstr>PowerPoint Presentation</vt:lpstr>
      <vt:lpstr>Off-Road Travel</vt:lpstr>
      <vt:lpstr>Coastal Areas: -5°C, 6 inches of snow Foothills Areas: -5°C, 9 inches of snow</vt:lpstr>
      <vt:lpstr>PowerPoint Presentation</vt:lpstr>
      <vt:lpstr>PowerPoint Presentation</vt:lpstr>
      <vt:lpstr>Increased pressure to open winter tundra travel earlier</vt:lpstr>
      <vt:lpstr>How have we extended the ice road season?</vt:lpstr>
      <vt:lpstr>Ice/Snow Road Damage Assessments</vt:lpstr>
      <vt:lpstr>PowerPoint Presentation</vt:lpstr>
      <vt:lpstr>DMLW Management Guidelines</vt:lpstr>
      <vt:lpstr>PowerPoint Presentation</vt:lpstr>
      <vt:lpstr>PowerPoint Presentation</vt:lpstr>
      <vt:lpstr>Disturbance or Damage?</vt:lpstr>
      <vt:lpstr>Disturbance or Damage?</vt:lpstr>
      <vt:lpstr>Isolated Disturbance or Damage?</vt:lpstr>
      <vt:lpstr>Extensive Disturbance or Damage?</vt:lpstr>
      <vt:lpstr>Rehabilitation</vt:lpstr>
      <vt:lpstr>Treatment Options</vt:lpstr>
      <vt:lpstr>CPAI Rolligon Damage Rehab</vt:lpstr>
      <vt:lpstr>PowerPoint Presentation</vt:lpstr>
      <vt:lpstr>Questions? </vt:lpstr>
    </vt:vector>
  </TitlesOfParts>
  <Company>Alaska Dept of Natural Resources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TUNDRA</dc:title>
  <dc:creator>Head, Melissa M (DNR)</dc:creator>
  <cp:lastModifiedBy>Head, Melissa M (DNR)</cp:lastModifiedBy>
  <cp:revision>43</cp:revision>
  <cp:lastPrinted>2016-01-22T18:23:53Z</cp:lastPrinted>
  <dcterms:created xsi:type="dcterms:W3CDTF">2016-01-21T05:54:56Z</dcterms:created>
  <dcterms:modified xsi:type="dcterms:W3CDTF">2016-03-31T02:13:54Z</dcterms:modified>
</cp:coreProperties>
</file>